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35.jpg" ContentType="image/png"/>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75"/>
  </p:notesMasterIdLst>
  <p:sldIdLst>
    <p:sldId id="345" r:id="rId3"/>
    <p:sldId id="346" r:id="rId4"/>
    <p:sldId id="258" r:id="rId5"/>
    <p:sldId id="378" r:id="rId6"/>
    <p:sldId id="260" r:id="rId7"/>
    <p:sldId id="379" r:id="rId8"/>
    <p:sldId id="259" r:id="rId9"/>
    <p:sldId id="295" r:id="rId10"/>
    <p:sldId id="386" r:id="rId11"/>
    <p:sldId id="297" r:id="rId12"/>
    <p:sldId id="261" r:id="rId13"/>
    <p:sldId id="334" r:id="rId14"/>
    <p:sldId id="298" r:id="rId15"/>
    <p:sldId id="299" r:id="rId16"/>
    <p:sldId id="301" r:id="rId17"/>
    <p:sldId id="309" r:id="rId18"/>
    <p:sldId id="304" r:id="rId19"/>
    <p:sldId id="310" r:id="rId20"/>
    <p:sldId id="311" r:id="rId21"/>
    <p:sldId id="305" r:id="rId22"/>
    <p:sldId id="312" r:id="rId23"/>
    <p:sldId id="313" r:id="rId24"/>
    <p:sldId id="314" r:id="rId25"/>
    <p:sldId id="315" r:id="rId26"/>
    <p:sldId id="316" r:id="rId27"/>
    <p:sldId id="322" r:id="rId28"/>
    <p:sldId id="317" r:id="rId29"/>
    <p:sldId id="318" r:id="rId30"/>
    <p:sldId id="319" r:id="rId31"/>
    <p:sldId id="320" r:id="rId32"/>
    <p:sldId id="321" r:id="rId33"/>
    <p:sldId id="328" r:id="rId34"/>
    <p:sldId id="329" r:id="rId35"/>
    <p:sldId id="335" r:id="rId36"/>
    <p:sldId id="331" r:id="rId37"/>
    <p:sldId id="332" r:id="rId38"/>
    <p:sldId id="333" r:id="rId39"/>
    <p:sldId id="336" r:id="rId40"/>
    <p:sldId id="337" r:id="rId41"/>
    <p:sldId id="338" r:id="rId42"/>
    <p:sldId id="339" r:id="rId43"/>
    <p:sldId id="340" r:id="rId44"/>
    <p:sldId id="343" r:id="rId45"/>
    <p:sldId id="342" r:id="rId46"/>
    <p:sldId id="341" r:id="rId47"/>
    <p:sldId id="347" r:id="rId48"/>
    <p:sldId id="348" r:id="rId49"/>
    <p:sldId id="349" r:id="rId50"/>
    <p:sldId id="350" r:id="rId51"/>
    <p:sldId id="351" r:id="rId52"/>
    <p:sldId id="352" r:id="rId53"/>
    <p:sldId id="357" r:id="rId54"/>
    <p:sldId id="358" r:id="rId55"/>
    <p:sldId id="359" r:id="rId56"/>
    <p:sldId id="360" r:id="rId57"/>
    <p:sldId id="364" r:id="rId58"/>
    <p:sldId id="362" r:id="rId59"/>
    <p:sldId id="363" r:id="rId60"/>
    <p:sldId id="365" r:id="rId61"/>
    <p:sldId id="366" r:id="rId62"/>
    <p:sldId id="369" r:id="rId63"/>
    <p:sldId id="367" r:id="rId64"/>
    <p:sldId id="370" r:id="rId65"/>
    <p:sldId id="356" r:id="rId66"/>
    <p:sldId id="384" r:id="rId67"/>
    <p:sldId id="380" r:id="rId68"/>
    <p:sldId id="381" r:id="rId69"/>
    <p:sldId id="382" r:id="rId70"/>
    <p:sldId id="385" r:id="rId71"/>
    <p:sldId id="376" r:id="rId72"/>
    <p:sldId id="377" r:id="rId73"/>
    <p:sldId id="270" r:id="rId74"/>
  </p:sldIdLst>
  <p:sldSz cx="9144000" cy="6858000" type="screen4x3"/>
  <p:notesSz cx="6858000" cy="9144000"/>
  <p:embeddedFontLst>
    <p:embeddedFont>
      <p:font typeface="Agency FB" panose="020B0503020202020204" pitchFamily="34" charset="0"/>
      <p:regular r:id="rId76"/>
      <p:bold r:id="rId77"/>
    </p:embeddedFont>
    <p:embeddedFont>
      <p:font typeface="Arial Black" panose="020B0A04020102020204" pitchFamily="34" charset="0"/>
      <p:bold r:id="rId78"/>
    </p:embeddedFont>
    <p:embeddedFont>
      <p:font typeface="Bahnschrift" panose="020B0502040204020203" pitchFamily="34" charset="0"/>
      <p:regular r:id="rId79"/>
      <p:bold r:id="rId80"/>
    </p:embeddedFont>
    <p:embeddedFont>
      <p:font typeface="Bernard MT Condensed" panose="02050806060905020404" pitchFamily="18" charset="0"/>
      <p:regular r:id="rId81"/>
    </p:embeddedFont>
    <p:embeddedFont>
      <p:font typeface="Calibri" panose="020F0502020204030204" pitchFamily="34" charset="0"/>
      <p:regular r:id="rId82"/>
      <p:bold r:id="rId83"/>
      <p:italic r:id="rId84"/>
      <p:boldItalic r:id="rId85"/>
    </p:embeddedFont>
    <p:embeddedFont>
      <p:font typeface="Century Gothic" panose="020B0502020202020204" pitchFamily="34" charset="0"/>
      <p:regular r:id="rId86"/>
      <p:bold r:id="rId87"/>
      <p:italic r:id="rId88"/>
      <p:boldItalic r:id="rId89"/>
    </p:embeddedFont>
    <p:embeddedFont>
      <p:font typeface="Eras Bold ITC" panose="020B0907030504020204" pitchFamily="34" charset="0"/>
      <p:regular r:id="rId90"/>
    </p:embeddedFont>
    <p:embeddedFont>
      <p:font typeface="HP Simplified" panose="020B0604020204020204" pitchFamily="34" charset="0"/>
      <p:regular r:id="rId91"/>
      <p:bold r:id="rId92"/>
      <p:italic r:id="rId93"/>
      <p:boldItalic r:id="rId94"/>
    </p:embeddedFont>
    <p:embeddedFont>
      <p:font typeface="HP Simplified Hans" panose="020B0500000000000000" pitchFamily="34" charset="-122"/>
      <p:regular r:id="rId95"/>
    </p:embeddedFont>
    <p:embeddedFont>
      <p:font typeface="HP Simplified Jpan" panose="020B0500000000000000" pitchFamily="34" charset="-128"/>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99389D2-ACF3-45A8-AB8A-5A0166A68B67}">
          <p14:sldIdLst>
            <p14:sldId id="345"/>
            <p14:sldId id="346"/>
            <p14:sldId id="258"/>
            <p14:sldId id="378"/>
            <p14:sldId id="260"/>
            <p14:sldId id="379"/>
            <p14:sldId id="259"/>
            <p14:sldId id="295"/>
            <p14:sldId id="386"/>
            <p14:sldId id="297"/>
            <p14:sldId id="261"/>
            <p14:sldId id="334"/>
            <p14:sldId id="298"/>
            <p14:sldId id="299"/>
            <p14:sldId id="301"/>
            <p14:sldId id="309"/>
            <p14:sldId id="304"/>
            <p14:sldId id="310"/>
            <p14:sldId id="311"/>
            <p14:sldId id="305"/>
            <p14:sldId id="312"/>
            <p14:sldId id="313"/>
            <p14:sldId id="314"/>
            <p14:sldId id="315"/>
            <p14:sldId id="316"/>
            <p14:sldId id="322"/>
            <p14:sldId id="317"/>
            <p14:sldId id="318"/>
            <p14:sldId id="319"/>
            <p14:sldId id="320"/>
            <p14:sldId id="321"/>
            <p14:sldId id="328"/>
            <p14:sldId id="329"/>
            <p14:sldId id="335"/>
            <p14:sldId id="331"/>
            <p14:sldId id="332"/>
            <p14:sldId id="333"/>
            <p14:sldId id="336"/>
            <p14:sldId id="337"/>
            <p14:sldId id="338"/>
            <p14:sldId id="339"/>
            <p14:sldId id="340"/>
            <p14:sldId id="343"/>
            <p14:sldId id="342"/>
            <p14:sldId id="341"/>
            <p14:sldId id="347"/>
            <p14:sldId id="348"/>
            <p14:sldId id="349"/>
            <p14:sldId id="350"/>
            <p14:sldId id="351"/>
            <p14:sldId id="352"/>
            <p14:sldId id="357"/>
            <p14:sldId id="358"/>
            <p14:sldId id="359"/>
            <p14:sldId id="360"/>
            <p14:sldId id="364"/>
            <p14:sldId id="362"/>
            <p14:sldId id="363"/>
            <p14:sldId id="365"/>
            <p14:sldId id="366"/>
            <p14:sldId id="369"/>
            <p14:sldId id="367"/>
            <p14:sldId id="370"/>
            <p14:sldId id="356"/>
            <p14:sldId id="384"/>
            <p14:sldId id="380"/>
            <p14:sldId id="381"/>
            <p14:sldId id="382"/>
            <p14:sldId id="385"/>
            <p14:sldId id="376"/>
            <p14:sldId id="377"/>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8" roundtripDataSignature="AMtx7miAtr+cmHXHE5FMdj/fG+JkyqoHy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05" autoAdjust="0"/>
    <p:restoredTop sz="86364" autoAdjust="0"/>
  </p:normalViewPr>
  <p:slideViewPr>
    <p:cSldViewPr snapToGrid="0">
      <p:cViewPr varScale="1">
        <p:scale>
          <a:sx n="80" d="100"/>
          <a:sy n="80" d="100"/>
        </p:scale>
        <p:origin x="1646"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102" Type="http://schemas.openxmlformats.org/officeDocument/2006/relationships/tableStyles" Target="tableStyles.xml"/><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98" Type="http://customschemas.google.com/relationships/presentationmetadata" Target="meta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F41CA2-AD40-4606-8A17-677EFE194D22}" type="doc">
      <dgm:prSet loTypeId="urn:microsoft.com/office/officeart/2005/8/layout/vList6" loCatId="process" qsTypeId="urn:microsoft.com/office/officeart/2005/8/quickstyle/simple1" qsCatId="simple" csTypeId="urn:microsoft.com/office/officeart/2005/8/colors/accent6_3" csCatId="accent6" phldr="1"/>
      <dgm:spPr/>
      <dgm:t>
        <a:bodyPr/>
        <a:lstStyle/>
        <a:p>
          <a:endParaRPr lang="en-IN"/>
        </a:p>
      </dgm:t>
    </dgm:pt>
    <dgm:pt modelId="{9C97075A-2490-45DE-9071-FD695A88BAE1}">
      <dgm:prSet phldrT="[Text]">
        <dgm:style>
          <a:lnRef idx="2">
            <a:schemeClr val="accent2">
              <a:shade val="50000"/>
            </a:schemeClr>
          </a:lnRef>
          <a:fillRef idx="1">
            <a:schemeClr val="accent2"/>
          </a:fillRef>
          <a:effectRef idx="0">
            <a:schemeClr val="accent2"/>
          </a:effectRef>
          <a:fontRef idx="minor">
            <a:schemeClr val="lt1"/>
          </a:fontRef>
        </dgm:style>
      </dgm:prSet>
      <dgm:spPr>
        <a:solidFill>
          <a:schemeClr val="bg2">
            <a:lumMod val="50000"/>
          </a:schemeClr>
        </a:solidFill>
      </dgm:spPr>
      <dgm:t>
        <a:bodyPr/>
        <a:lstStyle/>
        <a:p>
          <a:r>
            <a:rPr lang="en-IN" b="1" u="sng" dirty="0">
              <a:latin typeface="Agency FB" panose="020B0503020202020204" pitchFamily="34" charset="0"/>
            </a:rPr>
            <a:t>Understanding Data</a:t>
          </a:r>
        </a:p>
      </dgm:t>
    </dgm:pt>
    <dgm:pt modelId="{73058EEC-880F-4392-961F-EF914D532BBE}" type="parTrans" cxnId="{85E2922A-BD13-44D1-B597-5570A41E658F}">
      <dgm:prSet/>
      <dgm:spPr/>
      <dgm:t>
        <a:bodyPr/>
        <a:lstStyle/>
        <a:p>
          <a:endParaRPr lang="en-IN"/>
        </a:p>
      </dgm:t>
    </dgm:pt>
    <dgm:pt modelId="{55BA1ABF-6C2E-4D23-B4F2-EDEA797BCEFA}" type="sibTrans" cxnId="{85E2922A-BD13-44D1-B597-5570A41E658F}">
      <dgm:prSet/>
      <dgm:spPr/>
      <dgm:t>
        <a:bodyPr/>
        <a:lstStyle/>
        <a:p>
          <a:endParaRPr lang="en-IN"/>
        </a:p>
      </dgm:t>
    </dgm:pt>
    <dgm:pt modelId="{F52B42A3-B522-4A17-8E60-41FE298C7398}">
      <dgm:prSet phldrT="[Text]"/>
      <dgm:spPr/>
      <dgm:t>
        <a:bodyPr/>
        <a:lstStyle/>
        <a:p>
          <a:r>
            <a:rPr lang="en-IN" dirty="0">
              <a:latin typeface="Bahnschrift" panose="020B0502040204020203" pitchFamily="34" charset="0"/>
            </a:rPr>
            <a:t>Building Different Kinds of Clustering Models.</a:t>
          </a:r>
        </a:p>
      </dgm:t>
    </dgm:pt>
    <dgm:pt modelId="{862A18EC-F16B-475D-9BB2-E6AEC37A7034}" type="parTrans" cxnId="{98B76AE8-1F36-41B7-9F4F-AC1D30FB2277}">
      <dgm:prSet/>
      <dgm:spPr/>
      <dgm:t>
        <a:bodyPr/>
        <a:lstStyle/>
        <a:p>
          <a:endParaRPr lang="en-IN"/>
        </a:p>
      </dgm:t>
    </dgm:pt>
    <dgm:pt modelId="{8B6A1E37-7D4D-438C-BD7D-F821EABBE627}" type="sibTrans" cxnId="{98B76AE8-1F36-41B7-9F4F-AC1D30FB2277}">
      <dgm:prSet/>
      <dgm:spPr/>
      <dgm:t>
        <a:bodyPr/>
        <a:lstStyle/>
        <a:p>
          <a:endParaRPr lang="en-IN"/>
        </a:p>
      </dgm:t>
    </dgm:pt>
    <dgm:pt modelId="{BD497F8F-0D5D-4AF4-839A-979D65FC0C12}">
      <dgm:prSet phldrT="[Text]"/>
      <dgm:spPr/>
      <dgm:t>
        <a:bodyPr/>
        <a:lstStyle/>
        <a:p>
          <a:r>
            <a:rPr lang="en-IN" dirty="0">
              <a:latin typeface="Bahnschrift" panose="020B0502040204020203" pitchFamily="34" charset="0"/>
            </a:rPr>
            <a:t>Selecting the Best Model.</a:t>
          </a:r>
        </a:p>
      </dgm:t>
    </dgm:pt>
    <dgm:pt modelId="{89D4227C-AB58-4149-90F5-4BC0FEB62F2A}" type="parTrans" cxnId="{E6B21AF0-5C55-4A03-AF62-5D832B00FD44}">
      <dgm:prSet/>
      <dgm:spPr/>
      <dgm:t>
        <a:bodyPr/>
        <a:lstStyle/>
        <a:p>
          <a:endParaRPr lang="en-IN"/>
        </a:p>
      </dgm:t>
    </dgm:pt>
    <dgm:pt modelId="{CB5AB76F-7AA6-4BDC-AE81-69178E69556D}" type="sibTrans" cxnId="{E6B21AF0-5C55-4A03-AF62-5D832B00FD44}">
      <dgm:prSet/>
      <dgm:spPr/>
      <dgm:t>
        <a:bodyPr/>
        <a:lstStyle/>
        <a:p>
          <a:endParaRPr lang="en-IN"/>
        </a:p>
      </dgm:t>
    </dgm:pt>
    <dgm:pt modelId="{5120A6FD-C089-479B-9B8C-97840E13D0EA}">
      <dgm:prSet phldrT="[Text]">
        <dgm:style>
          <a:lnRef idx="2">
            <a:schemeClr val="accent6">
              <a:shade val="50000"/>
            </a:schemeClr>
          </a:lnRef>
          <a:fillRef idx="1">
            <a:schemeClr val="accent6"/>
          </a:fillRef>
          <a:effectRef idx="0">
            <a:schemeClr val="accent6"/>
          </a:effectRef>
          <a:fontRef idx="minor">
            <a:schemeClr val="lt1"/>
          </a:fontRef>
        </dgm:style>
      </dgm:prSet>
      <dgm:spPr>
        <a:solidFill>
          <a:schemeClr val="tx1">
            <a:lumMod val="50000"/>
            <a:lumOff val="50000"/>
          </a:schemeClr>
        </a:solidFill>
      </dgm:spPr>
      <dgm:t>
        <a:bodyPr/>
        <a:lstStyle/>
        <a:p>
          <a:r>
            <a:rPr lang="en-IN" b="1" u="sng" dirty="0">
              <a:latin typeface="Agency FB" panose="020B0503020202020204" pitchFamily="34" charset="0"/>
              <a:ea typeface="HP Simplified Hans" panose="020B0500000000000000" pitchFamily="34" charset="-122"/>
            </a:rPr>
            <a:t>Deployment</a:t>
          </a:r>
        </a:p>
      </dgm:t>
    </dgm:pt>
    <dgm:pt modelId="{4EEA1B6D-2EF5-4A4D-944B-7D9D3FED70DD}" type="parTrans" cxnId="{B2284C61-B010-453B-99E3-B18907130C36}">
      <dgm:prSet/>
      <dgm:spPr/>
      <dgm:t>
        <a:bodyPr/>
        <a:lstStyle/>
        <a:p>
          <a:endParaRPr lang="en-IN"/>
        </a:p>
      </dgm:t>
    </dgm:pt>
    <dgm:pt modelId="{3519C717-E03B-443D-997E-CE5D42BC87D2}" type="sibTrans" cxnId="{B2284C61-B010-453B-99E3-B18907130C36}">
      <dgm:prSet/>
      <dgm:spPr/>
      <dgm:t>
        <a:bodyPr/>
        <a:lstStyle/>
        <a:p>
          <a:endParaRPr lang="en-IN"/>
        </a:p>
      </dgm:t>
    </dgm:pt>
    <dgm:pt modelId="{C79A83B7-BDB0-42F8-8852-4947C05969C1}">
      <dgm:prSet phldrT="[Text]"/>
      <dgm:spPr/>
      <dgm:t>
        <a:bodyPr/>
        <a:lstStyle/>
        <a:p>
          <a:r>
            <a:rPr lang="en-IN" dirty="0">
              <a:latin typeface="Bahnschrift" panose="020B0502040204020203" pitchFamily="34" charset="0"/>
            </a:rPr>
            <a:t>Deploying the Model using Streamlit.</a:t>
          </a:r>
        </a:p>
      </dgm:t>
    </dgm:pt>
    <dgm:pt modelId="{41EE4DA1-321B-44E5-88E6-1836A9F7D4B7}" type="parTrans" cxnId="{E9A5011C-0882-4B0E-AE6F-C50958A9A59F}">
      <dgm:prSet/>
      <dgm:spPr/>
      <dgm:t>
        <a:bodyPr/>
        <a:lstStyle/>
        <a:p>
          <a:endParaRPr lang="en-IN"/>
        </a:p>
      </dgm:t>
    </dgm:pt>
    <dgm:pt modelId="{C95E208E-51B7-433E-806F-28168B19326F}" type="sibTrans" cxnId="{E9A5011C-0882-4B0E-AE6F-C50958A9A59F}">
      <dgm:prSet/>
      <dgm:spPr/>
      <dgm:t>
        <a:bodyPr/>
        <a:lstStyle/>
        <a:p>
          <a:endParaRPr lang="en-IN"/>
        </a:p>
      </dgm:t>
    </dgm:pt>
    <dgm:pt modelId="{D92F75B1-E92F-4C57-86B2-79F9FA2AB631}">
      <dgm:prSet phldrT="[Text]">
        <dgm:style>
          <a:lnRef idx="2">
            <a:schemeClr val="accent4">
              <a:shade val="50000"/>
            </a:schemeClr>
          </a:lnRef>
          <a:fillRef idx="1">
            <a:schemeClr val="accent4"/>
          </a:fillRef>
          <a:effectRef idx="0">
            <a:schemeClr val="accent4"/>
          </a:effectRef>
          <a:fontRef idx="minor">
            <a:schemeClr val="lt1"/>
          </a:fontRef>
        </dgm:style>
      </dgm:prSet>
      <dgm:spPr>
        <a:solidFill>
          <a:schemeClr val="tx1">
            <a:lumMod val="65000"/>
            <a:lumOff val="35000"/>
          </a:schemeClr>
        </a:solidFill>
      </dgm:spPr>
      <dgm:t>
        <a:bodyPr/>
        <a:lstStyle/>
        <a:p>
          <a:r>
            <a:rPr lang="en-IN" b="1" u="sng" dirty="0">
              <a:latin typeface="Agency FB" panose="020B0503020202020204" pitchFamily="34" charset="0"/>
              <a:ea typeface="HP Simplified Hans" panose="020B0500000000000000" pitchFamily="34" charset="-122"/>
            </a:rPr>
            <a:t>Model Building, Model Selection &amp; Validation</a:t>
          </a:r>
        </a:p>
      </dgm:t>
    </dgm:pt>
    <dgm:pt modelId="{EB0A4BF9-41A3-4D29-8E8C-54A07430F6F0}" type="parTrans" cxnId="{D9F5CEBE-089B-4685-A97C-601DEF7F6BB1}">
      <dgm:prSet/>
      <dgm:spPr/>
      <dgm:t>
        <a:bodyPr/>
        <a:lstStyle/>
        <a:p>
          <a:endParaRPr lang="en-IN"/>
        </a:p>
      </dgm:t>
    </dgm:pt>
    <dgm:pt modelId="{D5083880-CF10-4402-8F7E-F0D38DE5CA13}" type="sibTrans" cxnId="{D9F5CEBE-089B-4685-A97C-601DEF7F6BB1}">
      <dgm:prSet/>
      <dgm:spPr/>
      <dgm:t>
        <a:bodyPr/>
        <a:lstStyle/>
        <a:p>
          <a:endParaRPr lang="en-IN"/>
        </a:p>
      </dgm:t>
    </dgm:pt>
    <dgm:pt modelId="{AF538119-C55B-4E8E-A459-FAB2CD85BB7A}">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tx1">
            <a:lumMod val="85000"/>
            <a:lumOff val="15000"/>
          </a:schemeClr>
        </a:solidFill>
      </dgm:spPr>
      <dgm:t>
        <a:bodyPr/>
        <a:lstStyle/>
        <a:p>
          <a:r>
            <a:rPr lang="en-IN" b="1" u="sng" dirty="0">
              <a:latin typeface="Agency FB" panose="020B0503020202020204" pitchFamily="34" charset="0"/>
              <a:ea typeface="HP Simplified Hans" panose="020B0500000000000000" pitchFamily="34" charset="-122"/>
            </a:rPr>
            <a:t>Exploratory Data Analysis (EDA)</a:t>
          </a:r>
        </a:p>
      </dgm:t>
    </dgm:pt>
    <dgm:pt modelId="{BF9F3CE2-D61E-461C-8F67-4656018A1139}" type="parTrans" cxnId="{0703DD9D-F049-40EF-9F95-28994AD08513}">
      <dgm:prSet/>
      <dgm:spPr/>
      <dgm:t>
        <a:bodyPr/>
        <a:lstStyle/>
        <a:p>
          <a:endParaRPr lang="en-IN"/>
        </a:p>
      </dgm:t>
    </dgm:pt>
    <dgm:pt modelId="{16776B4D-CF7F-405F-B531-04A6595486E7}" type="sibTrans" cxnId="{0703DD9D-F049-40EF-9F95-28994AD08513}">
      <dgm:prSet/>
      <dgm:spPr/>
      <dgm:t>
        <a:bodyPr/>
        <a:lstStyle/>
        <a:p>
          <a:endParaRPr lang="en-IN"/>
        </a:p>
      </dgm:t>
    </dgm:pt>
    <dgm:pt modelId="{1F37734E-BE93-4DC0-8C7A-EDCA26D9AFC7}">
      <dgm:prSet/>
      <dgm:spPr/>
      <dgm:t>
        <a:bodyPr/>
        <a:lstStyle/>
        <a:p>
          <a:r>
            <a:rPr lang="en-IN" dirty="0">
              <a:latin typeface="Bahnschrift" panose="020B0502040204020203" pitchFamily="34" charset="0"/>
            </a:rPr>
            <a:t>Description of All Features</a:t>
          </a:r>
        </a:p>
      </dgm:t>
    </dgm:pt>
    <dgm:pt modelId="{2B0CF6C5-3D62-4871-AB93-F62B90C6D28E}" type="parTrans" cxnId="{991B6483-16F0-4EFB-AF4D-65F1847F485D}">
      <dgm:prSet/>
      <dgm:spPr/>
      <dgm:t>
        <a:bodyPr/>
        <a:lstStyle/>
        <a:p>
          <a:endParaRPr lang="en-IN"/>
        </a:p>
      </dgm:t>
    </dgm:pt>
    <dgm:pt modelId="{6456687B-C6D5-41F4-A767-C253580E53E1}" type="sibTrans" cxnId="{991B6483-16F0-4EFB-AF4D-65F1847F485D}">
      <dgm:prSet/>
      <dgm:spPr/>
      <dgm:t>
        <a:bodyPr/>
        <a:lstStyle/>
        <a:p>
          <a:endParaRPr lang="en-IN"/>
        </a:p>
      </dgm:t>
    </dgm:pt>
    <dgm:pt modelId="{B0CDA6FB-CF1C-408E-9A2C-947F4E5F149C}">
      <dgm:prSet/>
      <dgm:spPr/>
      <dgm:t>
        <a:bodyPr/>
        <a:lstStyle/>
        <a:p>
          <a:r>
            <a:rPr lang="en-IN" dirty="0">
              <a:latin typeface="Bahnschrift" panose="020B0502040204020203" pitchFamily="34" charset="0"/>
            </a:rPr>
            <a:t>Plotting Distribution and Box plots.</a:t>
          </a:r>
        </a:p>
      </dgm:t>
    </dgm:pt>
    <dgm:pt modelId="{A4A184F7-20A1-4031-819E-E3329672140A}" type="parTrans" cxnId="{EC553D19-1DEB-480A-946C-6F675B3B70C6}">
      <dgm:prSet/>
      <dgm:spPr/>
      <dgm:t>
        <a:bodyPr/>
        <a:lstStyle/>
        <a:p>
          <a:endParaRPr lang="en-IN"/>
        </a:p>
      </dgm:t>
    </dgm:pt>
    <dgm:pt modelId="{35807EFA-3CF2-486E-A2D4-200A59CAFB6E}" type="sibTrans" cxnId="{EC553D19-1DEB-480A-946C-6F675B3B70C6}">
      <dgm:prSet/>
      <dgm:spPr/>
      <dgm:t>
        <a:bodyPr/>
        <a:lstStyle/>
        <a:p>
          <a:endParaRPr lang="en-IN"/>
        </a:p>
      </dgm:t>
    </dgm:pt>
    <dgm:pt modelId="{3CECD904-9368-4D2E-B1E0-102DBF2B2E25}">
      <dgm:prSet>
        <dgm:style>
          <a:lnRef idx="2">
            <a:schemeClr val="accent5">
              <a:shade val="50000"/>
            </a:schemeClr>
          </a:lnRef>
          <a:fillRef idx="1">
            <a:schemeClr val="accent5"/>
          </a:fillRef>
          <a:effectRef idx="0">
            <a:schemeClr val="accent5"/>
          </a:effectRef>
          <a:fontRef idx="minor">
            <a:schemeClr val="lt1"/>
          </a:fontRef>
        </dgm:style>
      </dgm:prSet>
      <dgm:spPr>
        <a:solidFill>
          <a:schemeClr val="tx1">
            <a:lumMod val="75000"/>
            <a:lumOff val="25000"/>
          </a:schemeClr>
        </a:solidFill>
        <a:ln>
          <a:solidFill>
            <a:schemeClr val="accent2">
              <a:lumMod val="75000"/>
            </a:schemeClr>
          </a:solidFill>
        </a:ln>
      </dgm:spPr>
      <dgm:t>
        <a:bodyPr/>
        <a:lstStyle/>
        <a:p>
          <a:r>
            <a:rPr lang="en-IN" b="1" u="sng" dirty="0">
              <a:latin typeface="Agency FB" panose="020B0503020202020204" pitchFamily="34" charset="0"/>
              <a:ea typeface="HP Simplified Hans" panose="020B0500000000000000" pitchFamily="34" charset="-122"/>
            </a:rPr>
            <a:t>Dimensionality Reduction</a:t>
          </a:r>
        </a:p>
      </dgm:t>
    </dgm:pt>
    <dgm:pt modelId="{6FF1C03E-59A3-4167-A3CC-2CE59B02DF6E}" type="parTrans" cxnId="{6DB267FF-4B65-470E-A4D8-546BEF1E5714}">
      <dgm:prSet/>
      <dgm:spPr/>
      <dgm:t>
        <a:bodyPr/>
        <a:lstStyle/>
        <a:p>
          <a:endParaRPr lang="en-IN"/>
        </a:p>
      </dgm:t>
    </dgm:pt>
    <dgm:pt modelId="{E146474E-8773-41DB-870C-AAD41FB755DE}" type="sibTrans" cxnId="{6DB267FF-4B65-470E-A4D8-546BEF1E5714}">
      <dgm:prSet/>
      <dgm:spPr/>
      <dgm:t>
        <a:bodyPr/>
        <a:lstStyle/>
        <a:p>
          <a:endParaRPr lang="en-IN"/>
        </a:p>
      </dgm:t>
    </dgm:pt>
    <dgm:pt modelId="{0C3A2077-2784-4350-95C2-29133AE2A7D2}">
      <dgm:prSet/>
      <dgm:spPr/>
      <dgm:t>
        <a:bodyPr/>
        <a:lstStyle/>
        <a:p>
          <a:r>
            <a:rPr lang="en-IN" dirty="0">
              <a:latin typeface="Bahnschrift" panose="020B0502040204020203" pitchFamily="34" charset="0"/>
            </a:rPr>
            <a:t>Data set Description.</a:t>
          </a:r>
        </a:p>
      </dgm:t>
    </dgm:pt>
    <dgm:pt modelId="{26F05097-260A-4D16-9A0D-1FC9F0F60F31}" type="parTrans" cxnId="{0D994F73-610A-4D8E-A8BC-73136E321C02}">
      <dgm:prSet/>
      <dgm:spPr/>
      <dgm:t>
        <a:bodyPr/>
        <a:lstStyle/>
        <a:p>
          <a:endParaRPr lang="en-IN"/>
        </a:p>
      </dgm:t>
    </dgm:pt>
    <dgm:pt modelId="{8F6656B0-1C72-4DB4-BA19-FA133A0A1454}" type="sibTrans" cxnId="{0D994F73-610A-4D8E-A8BC-73136E321C02}">
      <dgm:prSet/>
      <dgm:spPr/>
      <dgm:t>
        <a:bodyPr/>
        <a:lstStyle/>
        <a:p>
          <a:endParaRPr lang="en-IN"/>
        </a:p>
      </dgm:t>
    </dgm:pt>
    <dgm:pt modelId="{0859B0C0-9E8B-416A-BBF7-2BF3D5CB301B}">
      <dgm:prSet/>
      <dgm:spPr/>
      <dgm:t>
        <a:bodyPr/>
        <a:lstStyle/>
        <a:p>
          <a:r>
            <a:rPr lang="en-IN" dirty="0">
              <a:latin typeface="Bahnschrift" panose="020B0502040204020203" pitchFamily="34" charset="0"/>
            </a:rPr>
            <a:t>Top and Bottom 15 Countries in every feature</a:t>
          </a:r>
        </a:p>
      </dgm:t>
    </dgm:pt>
    <dgm:pt modelId="{17F8493E-BFC5-420D-BBCB-4C401AFE1EC3}" type="parTrans" cxnId="{668F4024-DCA8-4F38-9FD9-C34C848F8534}">
      <dgm:prSet/>
      <dgm:spPr/>
      <dgm:t>
        <a:bodyPr/>
        <a:lstStyle/>
        <a:p>
          <a:endParaRPr lang="en-IN"/>
        </a:p>
      </dgm:t>
    </dgm:pt>
    <dgm:pt modelId="{58F5C004-A58B-4F03-B116-DB01F7832A65}" type="sibTrans" cxnId="{668F4024-DCA8-4F38-9FD9-C34C848F8534}">
      <dgm:prSet/>
      <dgm:spPr/>
      <dgm:t>
        <a:bodyPr/>
        <a:lstStyle/>
        <a:p>
          <a:endParaRPr lang="en-IN"/>
        </a:p>
      </dgm:t>
    </dgm:pt>
    <dgm:pt modelId="{B2DF7BCE-BC2C-4F28-9A4B-C739851EFC94}">
      <dgm:prSet/>
      <dgm:spPr/>
      <dgm:t>
        <a:bodyPr/>
        <a:lstStyle/>
        <a:p>
          <a:r>
            <a:rPr lang="en-IN" dirty="0">
              <a:latin typeface="Bahnschrift" panose="020B0502040204020203" pitchFamily="34" charset="0"/>
            </a:rPr>
            <a:t>PCA</a:t>
          </a:r>
        </a:p>
      </dgm:t>
    </dgm:pt>
    <dgm:pt modelId="{1BE1C9FB-E266-419D-8F0A-B4C73F8AE681}" type="parTrans" cxnId="{E805BB7F-5764-45CD-8002-EEDC8393F1ED}">
      <dgm:prSet/>
      <dgm:spPr/>
      <dgm:t>
        <a:bodyPr/>
        <a:lstStyle/>
        <a:p>
          <a:endParaRPr lang="en-IN"/>
        </a:p>
      </dgm:t>
    </dgm:pt>
    <dgm:pt modelId="{C253937B-B02A-485A-A036-584FC2CDFBF3}" type="sibTrans" cxnId="{E805BB7F-5764-45CD-8002-EEDC8393F1ED}">
      <dgm:prSet/>
      <dgm:spPr/>
      <dgm:t>
        <a:bodyPr/>
        <a:lstStyle/>
        <a:p>
          <a:endParaRPr lang="en-IN"/>
        </a:p>
      </dgm:t>
    </dgm:pt>
    <dgm:pt modelId="{7A7D564A-4A10-47F4-8967-F2F88DAE802F}">
      <dgm:prSet/>
      <dgm:spPr/>
      <dgm:t>
        <a:bodyPr/>
        <a:lstStyle/>
        <a:p>
          <a:r>
            <a:rPr lang="en-IN" dirty="0">
              <a:latin typeface="Bahnschrift" panose="020B0502040204020203" pitchFamily="34" charset="0"/>
            </a:rPr>
            <a:t>T-SNE</a:t>
          </a:r>
        </a:p>
      </dgm:t>
    </dgm:pt>
    <dgm:pt modelId="{15F6A323-3FBA-4B72-B6DF-B2EC8AC15F99}" type="parTrans" cxnId="{7D84FCBD-A97B-4CF0-9C69-64ED5334D39F}">
      <dgm:prSet/>
      <dgm:spPr/>
      <dgm:t>
        <a:bodyPr/>
        <a:lstStyle/>
        <a:p>
          <a:endParaRPr lang="en-IN"/>
        </a:p>
      </dgm:t>
    </dgm:pt>
    <dgm:pt modelId="{65073633-99C9-43F6-A383-5BBF0FAF4C9B}" type="sibTrans" cxnId="{7D84FCBD-A97B-4CF0-9C69-64ED5334D39F}">
      <dgm:prSet/>
      <dgm:spPr/>
      <dgm:t>
        <a:bodyPr/>
        <a:lstStyle/>
        <a:p>
          <a:endParaRPr lang="en-IN"/>
        </a:p>
      </dgm:t>
    </dgm:pt>
    <dgm:pt modelId="{3F1D7D4F-2780-455B-B920-477F86F277FC}">
      <dgm:prSet/>
      <dgm:spPr/>
      <dgm:t>
        <a:bodyPr/>
        <a:lstStyle/>
        <a:p>
          <a:r>
            <a:rPr lang="en-IN" dirty="0">
              <a:latin typeface="Bahnschrift" panose="020B0502040204020203" pitchFamily="34" charset="0"/>
            </a:rPr>
            <a:t>Data Cleaning and preparation.</a:t>
          </a:r>
        </a:p>
      </dgm:t>
    </dgm:pt>
    <dgm:pt modelId="{56C65C4D-F775-4864-A345-73DA5F4096A8}" type="parTrans" cxnId="{47211CE6-2DDA-47F6-853B-03FE478A4575}">
      <dgm:prSet/>
      <dgm:spPr/>
      <dgm:t>
        <a:bodyPr/>
        <a:lstStyle/>
        <a:p>
          <a:endParaRPr lang="en-IN"/>
        </a:p>
      </dgm:t>
    </dgm:pt>
    <dgm:pt modelId="{AFC24546-FC71-4B35-A223-BA5DFBC3F5F7}" type="sibTrans" cxnId="{47211CE6-2DDA-47F6-853B-03FE478A4575}">
      <dgm:prSet/>
      <dgm:spPr/>
      <dgm:t>
        <a:bodyPr/>
        <a:lstStyle/>
        <a:p>
          <a:endParaRPr lang="en-IN"/>
        </a:p>
      </dgm:t>
    </dgm:pt>
    <dgm:pt modelId="{66C4E47A-7E0A-4D66-943D-4BEF3D9A81CD}" type="pres">
      <dgm:prSet presAssocID="{EDF41CA2-AD40-4606-8A17-677EFE194D22}" presName="Name0" presStyleCnt="0">
        <dgm:presLayoutVars>
          <dgm:dir/>
          <dgm:animLvl val="lvl"/>
          <dgm:resizeHandles/>
        </dgm:presLayoutVars>
      </dgm:prSet>
      <dgm:spPr/>
    </dgm:pt>
    <dgm:pt modelId="{2B320449-378F-4C53-B151-D957B526DEBE}" type="pres">
      <dgm:prSet presAssocID="{9C97075A-2490-45DE-9071-FD695A88BAE1}" presName="linNode" presStyleCnt="0"/>
      <dgm:spPr/>
    </dgm:pt>
    <dgm:pt modelId="{C4E3E230-AE2D-4AA1-ADF9-FAD946D06C54}" type="pres">
      <dgm:prSet presAssocID="{9C97075A-2490-45DE-9071-FD695A88BAE1}" presName="parentShp" presStyleLbl="node1" presStyleIdx="0" presStyleCnt="5">
        <dgm:presLayoutVars>
          <dgm:bulletEnabled val="1"/>
        </dgm:presLayoutVars>
      </dgm:prSet>
      <dgm:spPr/>
    </dgm:pt>
    <dgm:pt modelId="{94EA4424-97E5-4586-B503-682321021D9A}" type="pres">
      <dgm:prSet presAssocID="{9C97075A-2490-45DE-9071-FD695A88BAE1}" presName="childShp" presStyleLbl="bgAccFollowNode1" presStyleIdx="0" presStyleCnt="5" custScaleY="73706">
        <dgm:presLayoutVars>
          <dgm:bulletEnabled val="1"/>
        </dgm:presLayoutVars>
      </dgm:prSet>
      <dgm:spPr/>
    </dgm:pt>
    <dgm:pt modelId="{E56FAC17-6A07-4509-A043-EC7E4892ABB2}" type="pres">
      <dgm:prSet presAssocID="{55BA1ABF-6C2E-4D23-B4F2-EDEA797BCEFA}" presName="spacing" presStyleCnt="0"/>
      <dgm:spPr/>
    </dgm:pt>
    <dgm:pt modelId="{D417D8E5-E92C-4F2C-8D52-7DBA08D10D7E}" type="pres">
      <dgm:prSet presAssocID="{AF538119-C55B-4E8E-A459-FAB2CD85BB7A}" presName="linNode" presStyleCnt="0"/>
      <dgm:spPr/>
    </dgm:pt>
    <dgm:pt modelId="{DCA79D86-C796-43B8-82EF-9B719A5AAEDC}" type="pres">
      <dgm:prSet presAssocID="{AF538119-C55B-4E8E-A459-FAB2CD85BB7A}" presName="parentShp" presStyleLbl="node1" presStyleIdx="1" presStyleCnt="5">
        <dgm:presLayoutVars>
          <dgm:bulletEnabled val="1"/>
        </dgm:presLayoutVars>
      </dgm:prSet>
      <dgm:spPr/>
    </dgm:pt>
    <dgm:pt modelId="{7A612F91-2AC5-461F-9C47-1AB907697F7B}" type="pres">
      <dgm:prSet presAssocID="{AF538119-C55B-4E8E-A459-FAB2CD85BB7A}" presName="childShp" presStyleLbl="bgAccFollowNode1" presStyleIdx="1" presStyleCnt="5" custScaleY="126179">
        <dgm:presLayoutVars>
          <dgm:bulletEnabled val="1"/>
        </dgm:presLayoutVars>
      </dgm:prSet>
      <dgm:spPr/>
    </dgm:pt>
    <dgm:pt modelId="{D78DC9EF-AED3-436B-A196-34FF3BA7106A}" type="pres">
      <dgm:prSet presAssocID="{16776B4D-CF7F-405F-B531-04A6595486E7}" presName="spacing" presStyleCnt="0"/>
      <dgm:spPr/>
    </dgm:pt>
    <dgm:pt modelId="{F01172B2-4175-492A-A907-02ECD0F8CD54}" type="pres">
      <dgm:prSet presAssocID="{3CECD904-9368-4D2E-B1E0-102DBF2B2E25}" presName="linNode" presStyleCnt="0"/>
      <dgm:spPr/>
    </dgm:pt>
    <dgm:pt modelId="{0AF7768F-F87C-4D87-8E9A-7E461543F2B8}" type="pres">
      <dgm:prSet presAssocID="{3CECD904-9368-4D2E-B1E0-102DBF2B2E25}" presName="parentShp" presStyleLbl="node1" presStyleIdx="2" presStyleCnt="5">
        <dgm:presLayoutVars>
          <dgm:bulletEnabled val="1"/>
        </dgm:presLayoutVars>
      </dgm:prSet>
      <dgm:spPr/>
    </dgm:pt>
    <dgm:pt modelId="{28232F8E-A60B-42FA-B85C-73E1912C7FFB}" type="pres">
      <dgm:prSet presAssocID="{3CECD904-9368-4D2E-B1E0-102DBF2B2E25}" presName="childShp" presStyleLbl="bgAccFollowNode1" presStyleIdx="2" presStyleCnt="5" custScaleY="90219">
        <dgm:presLayoutVars>
          <dgm:bulletEnabled val="1"/>
        </dgm:presLayoutVars>
      </dgm:prSet>
      <dgm:spPr/>
    </dgm:pt>
    <dgm:pt modelId="{6AF1A843-1FF0-4122-A0FB-9CE707B1E907}" type="pres">
      <dgm:prSet presAssocID="{E146474E-8773-41DB-870C-AAD41FB755DE}" presName="spacing" presStyleCnt="0"/>
      <dgm:spPr/>
    </dgm:pt>
    <dgm:pt modelId="{81F6180C-6C85-46CE-9210-8735EB31DB1B}" type="pres">
      <dgm:prSet presAssocID="{D92F75B1-E92F-4C57-86B2-79F9FA2AB631}" presName="linNode" presStyleCnt="0"/>
      <dgm:spPr/>
    </dgm:pt>
    <dgm:pt modelId="{16C97CD1-46A3-4893-A85F-972AA7075BD1}" type="pres">
      <dgm:prSet presAssocID="{D92F75B1-E92F-4C57-86B2-79F9FA2AB631}" presName="parentShp" presStyleLbl="node1" presStyleIdx="3" presStyleCnt="5">
        <dgm:presLayoutVars>
          <dgm:bulletEnabled val="1"/>
        </dgm:presLayoutVars>
      </dgm:prSet>
      <dgm:spPr/>
    </dgm:pt>
    <dgm:pt modelId="{43D5E63B-B594-41CF-A01B-EF6F97F00C52}" type="pres">
      <dgm:prSet presAssocID="{D92F75B1-E92F-4C57-86B2-79F9FA2AB631}" presName="childShp" presStyleLbl="bgAccFollowNode1" presStyleIdx="3" presStyleCnt="5" custScaleY="104383">
        <dgm:presLayoutVars>
          <dgm:bulletEnabled val="1"/>
        </dgm:presLayoutVars>
      </dgm:prSet>
      <dgm:spPr/>
    </dgm:pt>
    <dgm:pt modelId="{B7E5A3EA-044D-4547-AF4D-334A091FC1ED}" type="pres">
      <dgm:prSet presAssocID="{D5083880-CF10-4402-8F7E-F0D38DE5CA13}" presName="spacing" presStyleCnt="0"/>
      <dgm:spPr/>
    </dgm:pt>
    <dgm:pt modelId="{70F58773-50E6-4784-9D2A-39EE102C2750}" type="pres">
      <dgm:prSet presAssocID="{5120A6FD-C089-479B-9B8C-97840E13D0EA}" presName="linNode" presStyleCnt="0"/>
      <dgm:spPr/>
    </dgm:pt>
    <dgm:pt modelId="{3846FA24-7223-43D7-9922-BE9B3D19FE88}" type="pres">
      <dgm:prSet presAssocID="{5120A6FD-C089-479B-9B8C-97840E13D0EA}" presName="parentShp" presStyleLbl="node1" presStyleIdx="4" presStyleCnt="5">
        <dgm:presLayoutVars>
          <dgm:bulletEnabled val="1"/>
        </dgm:presLayoutVars>
      </dgm:prSet>
      <dgm:spPr/>
    </dgm:pt>
    <dgm:pt modelId="{3A101C49-AF3C-46BD-9577-760CAA5AFC3B}" type="pres">
      <dgm:prSet presAssocID="{5120A6FD-C089-479B-9B8C-97840E13D0EA}" presName="childShp" presStyleLbl="bgAccFollowNode1" presStyleIdx="4" presStyleCnt="5" custScaleY="59486">
        <dgm:presLayoutVars>
          <dgm:bulletEnabled val="1"/>
        </dgm:presLayoutVars>
      </dgm:prSet>
      <dgm:spPr/>
    </dgm:pt>
  </dgm:ptLst>
  <dgm:cxnLst>
    <dgm:cxn modelId="{F0EF5F05-614B-4393-A6CE-F0C685914E5D}" type="presOf" srcId="{9C97075A-2490-45DE-9071-FD695A88BAE1}" destId="{C4E3E230-AE2D-4AA1-ADF9-FAD946D06C54}" srcOrd="0" destOrd="0" presId="urn:microsoft.com/office/officeart/2005/8/layout/vList6"/>
    <dgm:cxn modelId="{EC553D19-1DEB-480A-946C-6F675B3B70C6}" srcId="{AF538119-C55B-4E8E-A459-FAB2CD85BB7A}" destId="{B0CDA6FB-CF1C-408E-9A2C-947F4E5F149C}" srcOrd="1" destOrd="0" parTransId="{A4A184F7-20A1-4031-819E-E3329672140A}" sibTransId="{35807EFA-3CF2-486E-A2D4-200A59CAFB6E}"/>
    <dgm:cxn modelId="{E9A5011C-0882-4B0E-AE6F-C50958A9A59F}" srcId="{5120A6FD-C089-479B-9B8C-97840E13D0EA}" destId="{C79A83B7-BDB0-42F8-8852-4947C05969C1}" srcOrd="0" destOrd="0" parTransId="{41EE4DA1-321B-44E5-88E6-1836A9F7D4B7}" sibTransId="{C95E208E-51B7-433E-806F-28168B19326F}"/>
    <dgm:cxn modelId="{63532E24-9098-4909-A4EB-948457B7059A}" type="presOf" srcId="{0859B0C0-9E8B-416A-BBF7-2BF3D5CB301B}" destId="{7A612F91-2AC5-461F-9C47-1AB907697F7B}" srcOrd="0" destOrd="2" presId="urn:microsoft.com/office/officeart/2005/8/layout/vList6"/>
    <dgm:cxn modelId="{668F4024-DCA8-4F38-9FD9-C34C848F8534}" srcId="{AF538119-C55B-4E8E-A459-FAB2CD85BB7A}" destId="{0859B0C0-9E8B-416A-BBF7-2BF3D5CB301B}" srcOrd="2" destOrd="0" parTransId="{17F8493E-BFC5-420D-BBCB-4C401AFE1EC3}" sibTransId="{58F5C004-A58B-4F03-B116-DB01F7832A65}"/>
    <dgm:cxn modelId="{25C18B28-5D7A-4C91-898D-348501C6DA6C}" type="presOf" srcId="{EDF41CA2-AD40-4606-8A17-677EFE194D22}" destId="{66C4E47A-7E0A-4D66-943D-4BEF3D9A81CD}" srcOrd="0" destOrd="0" presId="urn:microsoft.com/office/officeart/2005/8/layout/vList6"/>
    <dgm:cxn modelId="{85E2922A-BD13-44D1-B597-5570A41E658F}" srcId="{EDF41CA2-AD40-4606-8A17-677EFE194D22}" destId="{9C97075A-2490-45DE-9071-FD695A88BAE1}" srcOrd="0" destOrd="0" parTransId="{73058EEC-880F-4392-961F-EF914D532BBE}" sibTransId="{55BA1ABF-6C2E-4D23-B4F2-EDEA797BCEFA}"/>
    <dgm:cxn modelId="{3116C92D-EDFB-42B8-BB6D-A5B0CF30060D}" type="presOf" srcId="{7A7D564A-4A10-47F4-8967-F2F88DAE802F}" destId="{28232F8E-A60B-42FA-B85C-73E1912C7FFB}" srcOrd="0" destOrd="1" presId="urn:microsoft.com/office/officeart/2005/8/layout/vList6"/>
    <dgm:cxn modelId="{CB48672F-53CE-4652-B971-4C0F55C429E4}" type="presOf" srcId="{C79A83B7-BDB0-42F8-8852-4947C05969C1}" destId="{3A101C49-AF3C-46BD-9577-760CAA5AFC3B}" srcOrd="0" destOrd="0" presId="urn:microsoft.com/office/officeart/2005/8/layout/vList6"/>
    <dgm:cxn modelId="{19A79C30-5E72-42E8-A6D1-99B65CCF2C90}" type="presOf" srcId="{1F37734E-BE93-4DC0-8C7A-EDCA26D9AFC7}" destId="{94EA4424-97E5-4586-B503-682321021D9A}" srcOrd="0" destOrd="1" presId="urn:microsoft.com/office/officeart/2005/8/layout/vList6"/>
    <dgm:cxn modelId="{B2284C61-B010-453B-99E3-B18907130C36}" srcId="{EDF41CA2-AD40-4606-8A17-677EFE194D22}" destId="{5120A6FD-C089-479B-9B8C-97840E13D0EA}" srcOrd="4" destOrd="0" parTransId="{4EEA1B6D-2EF5-4A4D-944B-7D9D3FED70DD}" sibTransId="{3519C717-E03B-443D-997E-CE5D42BC87D2}"/>
    <dgm:cxn modelId="{2A16C74E-F500-402C-A654-A923374799CA}" type="presOf" srcId="{BD497F8F-0D5D-4AF4-839A-979D65FC0C12}" destId="{43D5E63B-B594-41CF-A01B-EF6F97F00C52}" srcOrd="0" destOrd="1" presId="urn:microsoft.com/office/officeart/2005/8/layout/vList6"/>
    <dgm:cxn modelId="{94B5E16F-CF32-48B3-982E-4881C03F1A48}" type="presOf" srcId="{AF538119-C55B-4E8E-A459-FAB2CD85BB7A}" destId="{DCA79D86-C796-43B8-82EF-9B719A5AAEDC}" srcOrd="0" destOrd="0" presId="urn:microsoft.com/office/officeart/2005/8/layout/vList6"/>
    <dgm:cxn modelId="{0D994F73-610A-4D8E-A8BC-73136E321C02}" srcId="{9C97075A-2490-45DE-9071-FD695A88BAE1}" destId="{0C3A2077-2784-4350-95C2-29133AE2A7D2}" srcOrd="0" destOrd="0" parTransId="{26F05097-260A-4D16-9A0D-1FC9F0F60F31}" sibTransId="{8F6656B0-1C72-4DB4-BA19-FA133A0A1454}"/>
    <dgm:cxn modelId="{166FE77C-8CB5-4828-A5AD-6452176B7FE3}" type="presOf" srcId="{F52B42A3-B522-4A17-8E60-41FE298C7398}" destId="{43D5E63B-B594-41CF-A01B-EF6F97F00C52}" srcOrd="0" destOrd="0" presId="urn:microsoft.com/office/officeart/2005/8/layout/vList6"/>
    <dgm:cxn modelId="{E805BB7F-5764-45CD-8002-EEDC8393F1ED}" srcId="{3CECD904-9368-4D2E-B1E0-102DBF2B2E25}" destId="{B2DF7BCE-BC2C-4F28-9A4B-C739851EFC94}" srcOrd="0" destOrd="0" parTransId="{1BE1C9FB-E266-419D-8F0A-B4C73F8AE681}" sibTransId="{C253937B-B02A-485A-A036-584FC2CDFBF3}"/>
    <dgm:cxn modelId="{991B6483-16F0-4EFB-AF4D-65F1847F485D}" srcId="{9C97075A-2490-45DE-9071-FD695A88BAE1}" destId="{1F37734E-BE93-4DC0-8C7A-EDCA26D9AFC7}" srcOrd="1" destOrd="0" parTransId="{2B0CF6C5-3D62-4871-AB93-F62B90C6D28E}" sibTransId="{6456687B-C6D5-41F4-A767-C253580E53E1}"/>
    <dgm:cxn modelId="{0703DD9D-F049-40EF-9F95-28994AD08513}" srcId="{EDF41CA2-AD40-4606-8A17-677EFE194D22}" destId="{AF538119-C55B-4E8E-A459-FAB2CD85BB7A}" srcOrd="1" destOrd="0" parTransId="{BF9F3CE2-D61E-461C-8F67-4656018A1139}" sibTransId="{16776B4D-CF7F-405F-B531-04A6595486E7}"/>
    <dgm:cxn modelId="{4B2266AA-42E2-4FDB-BE2F-45146264EF70}" type="presOf" srcId="{5120A6FD-C089-479B-9B8C-97840E13D0EA}" destId="{3846FA24-7223-43D7-9922-BE9B3D19FE88}" srcOrd="0" destOrd="0" presId="urn:microsoft.com/office/officeart/2005/8/layout/vList6"/>
    <dgm:cxn modelId="{AC8354BC-1C41-43F6-BB2B-234021789804}" type="presOf" srcId="{0C3A2077-2784-4350-95C2-29133AE2A7D2}" destId="{94EA4424-97E5-4586-B503-682321021D9A}" srcOrd="0" destOrd="0" presId="urn:microsoft.com/office/officeart/2005/8/layout/vList6"/>
    <dgm:cxn modelId="{7D84FCBD-A97B-4CF0-9C69-64ED5334D39F}" srcId="{3CECD904-9368-4D2E-B1E0-102DBF2B2E25}" destId="{7A7D564A-4A10-47F4-8967-F2F88DAE802F}" srcOrd="1" destOrd="0" parTransId="{15F6A323-3FBA-4B72-B6DF-B2EC8AC15F99}" sibTransId="{65073633-99C9-43F6-A383-5BBF0FAF4C9B}"/>
    <dgm:cxn modelId="{D9F5CEBE-089B-4685-A97C-601DEF7F6BB1}" srcId="{EDF41CA2-AD40-4606-8A17-677EFE194D22}" destId="{D92F75B1-E92F-4C57-86B2-79F9FA2AB631}" srcOrd="3" destOrd="0" parTransId="{EB0A4BF9-41A3-4D29-8E8C-54A07430F6F0}" sibTransId="{D5083880-CF10-4402-8F7E-F0D38DE5CA13}"/>
    <dgm:cxn modelId="{8CCC33C2-A322-4868-B00A-9E92851AD6FD}" type="presOf" srcId="{B2DF7BCE-BC2C-4F28-9A4B-C739851EFC94}" destId="{28232F8E-A60B-42FA-B85C-73E1912C7FFB}" srcOrd="0" destOrd="0" presId="urn:microsoft.com/office/officeart/2005/8/layout/vList6"/>
    <dgm:cxn modelId="{008EFBD4-EC49-4486-AA00-B13FE50A8EF8}" type="presOf" srcId="{D92F75B1-E92F-4C57-86B2-79F9FA2AB631}" destId="{16C97CD1-46A3-4893-A85F-972AA7075BD1}" srcOrd="0" destOrd="0" presId="urn:microsoft.com/office/officeart/2005/8/layout/vList6"/>
    <dgm:cxn modelId="{B32145D9-3A89-4610-A663-16952B88ADC7}" type="presOf" srcId="{B0CDA6FB-CF1C-408E-9A2C-947F4E5F149C}" destId="{7A612F91-2AC5-461F-9C47-1AB907697F7B}" srcOrd="0" destOrd="1" presId="urn:microsoft.com/office/officeart/2005/8/layout/vList6"/>
    <dgm:cxn modelId="{47211CE6-2DDA-47F6-853B-03FE478A4575}" srcId="{AF538119-C55B-4E8E-A459-FAB2CD85BB7A}" destId="{3F1D7D4F-2780-455B-B920-477F86F277FC}" srcOrd="0" destOrd="0" parTransId="{56C65C4D-F775-4864-A345-73DA5F4096A8}" sibTransId="{AFC24546-FC71-4B35-A223-BA5DFBC3F5F7}"/>
    <dgm:cxn modelId="{98B76AE8-1F36-41B7-9F4F-AC1D30FB2277}" srcId="{D92F75B1-E92F-4C57-86B2-79F9FA2AB631}" destId="{F52B42A3-B522-4A17-8E60-41FE298C7398}" srcOrd="0" destOrd="0" parTransId="{862A18EC-F16B-475D-9BB2-E6AEC37A7034}" sibTransId="{8B6A1E37-7D4D-438C-BD7D-F821EABBE627}"/>
    <dgm:cxn modelId="{DA9273EB-5502-4B00-887D-829B62D4FDA4}" type="presOf" srcId="{3CECD904-9368-4D2E-B1E0-102DBF2B2E25}" destId="{0AF7768F-F87C-4D87-8E9A-7E461543F2B8}" srcOrd="0" destOrd="0" presId="urn:microsoft.com/office/officeart/2005/8/layout/vList6"/>
    <dgm:cxn modelId="{E6B21AF0-5C55-4A03-AF62-5D832B00FD44}" srcId="{D92F75B1-E92F-4C57-86B2-79F9FA2AB631}" destId="{BD497F8F-0D5D-4AF4-839A-979D65FC0C12}" srcOrd="1" destOrd="0" parTransId="{89D4227C-AB58-4149-90F5-4BC0FEB62F2A}" sibTransId="{CB5AB76F-7AA6-4BDC-AE81-69178E69556D}"/>
    <dgm:cxn modelId="{45D555F1-52F1-462E-A4AA-B7E26CF725EA}" type="presOf" srcId="{3F1D7D4F-2780-455B-B920-477F86F277FC}" destId="{7A612F91-2AC5-461F-9C47-1AB907697F7B}" srcOrd="0" destOrd="0" presId="urn:microsoft.com/office/officeart/2005/8/layout/vList6"/>
    <dgm:cxn modelId="{6DB267FF-4B65-470E-A4D8-546BEF1E5714}" srcId="{EDF41CA2-AD40-4606-8A17-677EFE194D22}" destId="{3CECD904-9368-4D2E-B1E0-102DBF2B2E25}" srcOrd="2" destOrd="0" parTransId="{6FF1C03E-59A3-4167-A3CC-2CE59B02DF6E}" sibTransId="{E146474E-8773-41DB-870C-AAD41FB755DE}"/>
    <dgm:cxn modelId="{AA0083EE-DA93-4123-A5F0-4E90560DDEC9}" type="presParOf" srcId="{66C4E47A-7E0A-4D66-943D-4BEF3D9A81CD}" destId="{2B320449-378F-4C53-B151-D957B526DEBE}" srcOrd="0" destOrd="0" presId="urn:microsoft.com/office/officeart/2005/8/layout/vList6"/>
    <dgm:cxn modelId="{004ABB9B-A0B3-44DC-893D-EEBD2B49AF9D}" type="presParOf" srcId="{2B320449-378F-4C53-B151-D957B526DEBE}" destId="{C4E3E230-AE2D-4AA1-ADF9-FAD946D06C54}" srcOrd="0" destOrd="0" presId="urn:microsoft.com/office/officeart/2005/8/layout/vList6"/>
    <dgm:cxn modelId="{267AB1B0-B432-4E8F-849C-AAA67043D7B1}" type="presParOf" srcId="{2B320449-378F-4C53-B151-D957B526DEBE}" destId="{94EA4424-97E5-4586-B503-682321021D9A}" srcOrd="1" destOrd="0" presId="urn:microsoft.com/office/officeart/2005/8/layout/vList6"/>
    <dgm:cxn modelId="{4DE07E74-BDCD-4399-B4B6-82B9445EC517}" type="presParOf" srcId="{66C4E47A-7E0A-4D66-943D-4BEF3D9A81CD}" destId="{E56FAC17-6A07-4509-A043-EC7E4892ABB2}" srcOrd="1" destOrd="0" presId="urn:microsoft.com/office/officeart/2005/8/layout/vList6"/>
    <dgm:cxn modelId="{1E7BD778-C7E0-4778-87A0-397DBCB6A069}" type="presParOf" srcId="{66C4E47A-7E0A-4D66-943D-4BEF3D9A81CD}" destId="{D417D8E5-E92C-4F2C-8D52-7DBA08D10D7E}" srcOrd="2" destOrd="0" presId="urn:microsoft.com/office/officeart/2005/8/layout/vList6"/>
    <dgm:cxn modelId="{977A43B7-BBC4-4217-9C3C-362C1DC1C26B}" type="presParOf" srcId="{D417D8E5-E92C-4F2C-8D52-7DBA08D10D7E}" destId="{DCA79D86-C796-43B8-82EF-9B719A5AAEDC}" srcOrd="0" destOrd="0" presId="urn:microsoft.com/office/officeart/2005/8/layout/vList6"/>
    <dgm:cxn modelId="{510FDF90-7FCD-41EC-8880-93CA0A8D8457}" type="presParOf" srcId="{D417D8E5-E92C-4F2C-8D52-7DBA08D10D7E}" destId="{7A612F91-2AC5-461F-9C47-1AB907697F7B}" srcOrd="1" destOrd="0" presId="urn:microsoft.com/office/officeart/2005/8/layout/vList6"/>
    <dgm:cxn modelId="{3D2FC49F-EF49-4F3E-A597-EF8F7E29C105}" type="presParOf" srcId="{66C4E47A-7E0A-4D66-943D-4BEF3D9A81CD}" destId="{D78DC9EF-AED3-436B-A196-34FF3BA7106A}" srcOrd="3" destOrd="0" presId="urn:microsoft.com/office/officeart/2005/8/layout/vList6"/>
    <dgm:cxn modelId="{CDDBF3D3-665C-4DA5-8801-BA151BC40C76}" type="presParOf" srcId="{66C4E47A-7E0A-4D66-943D-4BEF3D9A81CD}" destId="{F01172B2-4175-492A-A907-02ECD0F8CD54}" srcOrd="4" destOrd="0" presId="urn:microsoft.com/office/officeart/2005/8/layout/vList6"/>
    <dgm:cxn modelId="{74DD7344-5B66-4E2D-BB52-EC5A5B1C1C8A}" type="presParOf" srcId="{F01172B2-4175-492A-A907-02ECD0F8CD54}" destId="{0AF7768F-F87C-4D87-8E9A-7E461543F2B8}" srcOrd="0" destOrd="0" presId="urn:microsoft.com/office/officeart/2005/8/layout/vList6"/>
    <dgm:cxn modelId="{6817F213-5D1B-442B-9B6E-9E819B032D52}" type="presParOf" srcId="{F01172B2-4175-492A-A907-02ECD0F8CD54}" destId="{28232F8E-A60B-42FA-B85C-73E1912C7FFB}" srcOrd="1" destOrd="0" presId="urn:microsoft.com/office/officeart/2005/8/layout/vList6"/>
    <dgm:cxn modelId="{06993008-1744-4269-9D44-E23C8B264C3B}" type="presParOf" srcId="{66C4E47A-7E0A-4D66-943D-4BEF3D9A81CD}" destId="{6AF1A843-1FF0-4122-A0FB-9CE707B1E907}" srcOrd="5" destOrd="0" presId="urn:microsoft.com/office/officeart/2005/8/layout/vList6"/>
    <dgm:cxn modelId="{7035AFBE-5BE5-4219-9AAF-DE5CC8EB4966}" type="presParOf" srcId="{66C4E47A-7E0A-4D66-943D-4BEF3D9A81CD}" destId="{81F6180C-6C85-46CE-9210-8735EB31DB1B}" srcOrd="6" destOrd="0" presId="urn:microsoft.com/office/officeart/2005/8/layout/vList6"/>
    <dgm:cxn modelId="{FA0D6C9D-FD73-4AAA-93DF-DEE079C98C59}" type="presParOf" srcId="{81F6180C-6C85-46CE-9210-8735EB31DB1B}" destId="{16C97CD1-46A3-4893-A85F-972AA7075BD1}" srcOrd="0" destOrd="0" presId="urn:microsoft.com/office/officeart/2005/8/layout/vList6"/>
    <dgm:cxn modelId="{64B8BB6C-4501-4E55-A41B-A32FAF80F817}" type="presParOf" srcId="{81F6180C-6C85-46CE-9210-8735EB31DB1B}" destId="{43D5E63B-B594-41CF-A01B-EF6F97F00C52}" srcOrd="1" destOrd="0" presId="urn:microsoft.com/office/officeart/2005/8/layout/vList6"/>
    <dgm:cxn modelId="{F8DFAA0F-398B-49B6-BF68-37174EA617A8}" type="presParOf" srcId="{66C4E47A-7E0A-4D66-943D-4BEF3D9A81CD}" destId="{B7E5A3EA-044D-4547-AF4D-334A091FC1ED}" srcOrd="7" destOrd="0" presId="urn:microsoft.com/office/officeart/2005/8/layout/vList6"/>
    <dgm:cxn modelId="{64800299-AD97-4655-837E-55A48AD1C1C2}" type="presParOf" srcId="{66C4E47A-7E0A-4D66-943D-4BEF3D9A81CD}" destId="{70F58773-50E6-4784-9D2A-39EE102C2750}" srcOrd="8" destOrd="0" presId="urn:microsoft.com/office/officeart/2005/8/layout/vList6"/>
    <dgm:cxn modelId="{9482F6CD-866F-4CAD-87A2-AFD0250FAB65}" type="presParOf" srcId="{70F58773-50E6-4784-9D2A-39EE102C2750}" destId="{3846FA24-7223-43D7-9922-BE9B3D19FE88}" srcOrd="0" destOrd="0" presId="urn:microsoft.com/office/officeart/2005/8/layout/vList6"/>
    <dgm:cxn modelId="{545D7F52-E920-4E29-BEAE-7373FC6FC898}" type="presParOf" srcId="{70F58773-50E6-4784-9D2A-39EE102C2750}" destId="{3A101C49-AF3C-46BD-9577-760CAA5AFC3B}"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EA4424-97E5-4586-B503-682321021D9A}">
      <dsp:nvSpPr>
        <dsp:cNvPr id="0" name=""/>
        <dsp:cNvSpPr/>
      </dsp:nvSpPr>
      <dsp:spPr>
        <a:xfrm>
          <a:off x="3493024" y="135450"/>
          <a:ext cx="5239537" cy="739486"/>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Data set Description.</a:t>
          </a:r>
        </a:p>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Description of All Features</a:t>
          </a:r>
        </a:p>
      </dsp:txBody>
      <dsp:txXfrm>
        <a:off x="3493024" y="227886"/>
        <a:ext cx="4962230" cy="554614"/>
      </dsp:txXfrm>
    </dsp:sp>
    <dsp:sp modelId="{C4E3E230-AE2D-4AA1-ADF9-FAD946D06C54}">
      <dsp:nvSpPr>
        <dsp:cNvPr id="0" name=""/>
        <dsp:cNvSpPr/>
      </dsp:nvSpPr>
      <dsp:spPr>
        <a:xfrm>
          <a:off x="0" y="3547"/>
          <a:ext cx="3493024" cy="1003291"/>
        </a:xfrm>
        <a:prstGeom prst="roundRect">
          <a:avLst/>
        </a:prstGeom>
        <a:solidFill>
          <a:schemeClr val="bg2">
            <a:lumMod val="50000"/>
          </a:schemeClr>
        </a:solidFill>
        <a:ln w="2540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b="1" u="sng" kern="1200" dirty="0">
              <a:latin typeface="Agency FB" panose="020B0503020202020204" pitchFamily="34" charset="0"/>
            </a:rPr>
            <a:t>Understanding Data</a:t>
          </a:r>
        </a:p>
      </dsp:txBody>
      <dsp:txXfrm>
        <a:off x="48977" y="52524"/>
        <a:ext cx="3395070" cy="905337"/>
      </dsp:txXfrm>
    </dsp:sp>
    <dsp:sp modelId="{7A612F91-2AC5-461F-9C47-1AB907697F7B}">
      <dsp:nvSpPr>
        <dsp:cNvPr id="0" name=""/>
        <dsp:cNvSpPr/>
      </dsp:nvSpPr>
      <dsp:spPr>
        <a:xfrm>
          <a:off x="3493877" y="1107168"/>
          <a:ext cx="5234420" cy="1265943"/>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Data Cleaning and preparation.</a:t>
          </a:r>
        </a:p>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Plotting Distribution and Box plots.</a:t>
          </a:r>
        </a:p>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Top and Bottom 15 Countries in every feature</a:t>
          </a:r>
        </a:p>
      </dsp:txBody>
      <dsp:txXfrm>
        <a:off x="3493877" y="1265411"/>
        <a:ext cx="4759691" cy="949457"/>
      </dsp:txXfrm>
    </dsp:sp>
    <dsp:sp modelId="{DCA79D86-C796-43B8-82EF-9B719A5AAEDC}">
      <dsp:nvSpPr>
        <dsp:cNvPr id="0" name=""/>
        <dsp:cNvSpPr/>
      </dsp:nvSpPr>
      <dsp:spPr>
        <a:xfrm>
          <a:off x="4263" y="1238494"/>
          <a:ext cx="3489613" cy="1003291"/>
        </a:xfrm>
        <a:prstGeom prst="roundRect">
          <a:avLst/>
        </a:prstGeom>
        <a:solidFill>
          <a:schemeClr val="tx1">
            <a:lumMod val="85000"/>
            <a:lumOff val="15000"/>
          </a:schemeClr>
        </a:solidFill>
        <a:ln w="25400"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b="1" u="sng" kern="1200" dirty="0">
              <a:latin typeface="Agency FB" panose="020B0503020202020204" pitchFamily="34" charset="0"/>
              <a:ea typeface="HP Simplified Hans" panose="020B0500000000000000" pitchFamily="34" charset="-122"/>
            </a:rPr>
            <a:t>Exploratory Data Analysis (EDA)</a:t>
          </a:r>
        </a:p>
      </dsp:txBody>
      <dsp:txXfrm>
        <a:off x="53240" y="1287471"/>
        <a:ext cx="3391659" cy="905337"/>
      </dsp:txXfrm>
    </dsp:sp>
    <dsp:sp modelId="{28232F8E-A60B-42FA-B85C-73E1912C7FFB}">
      <dsp:nvSpPr>
        <dsp:cNvPr id="0" name=""/>
        <dsp:cNvSpPr/>
      </dsp:nvSpPr>
      <dsp:spPr>
        <a:xfrm>
          <a:off x="3493024" y="2522507"/>
          <a:ext cx="5239537" cy="905159"/>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PCA</a:t>
          </a:r>
        </a:p>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T-SNE</a:t>
          </a:r>
        </a:p>
      </dsp:txBody>
      <dsp:txXfrm>
        <a:off x="3493024" y="2635652"/>
        <a:ext cx="4900102" cy="678869"/>
      </dsp:txXfrm>
    </dsp:sp>
    <dsp:sp modelId="{0AF7768F-F87C-4D87-8E9A-7E461543F2B8}">
      <dsp:nvSpPr>
        <dsp:cNvPr id="0" name=""/>
        <dsp:cNvSpPr/>
      </dsp:nvSpPr>
      <dsp:spPr>
        <a:xfrm>
          <a:off x="0" y="2473441"/>
          <a:ext cx="3493024" cy="1003291"/>
        </a:xfrm>
        <a:prstGeom prst="roundRect">
          <a:avLst/>
        </a:prstGeom>
        <a:solidFill>
          <a:schemeClr val="tx1">
            <a:lumMod val="75000"/>
            <a:lumOff val="25000"/>
          </a:schemeClr>
        </a:solidFill>
        <a:ln w="25400" cap="flat" cmpd="sng" algn="ctr">
          <a:solidFill>
            <a:schemeClr val="accent2">
              <a:lumMod val="75000"/>
            </a:schemeClr>
          </a:solidFill>
          <a:prstDash val="solid"/>
        </a:ln>
        <a:effectLst/>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b="1" u="sng" kern="1200" dirty="0">
              <a:latin typeface="Agency FB" panose="020B0503020202020204" pitchFamily="34" charset="0"/>
              <a:ea typeface="HP Simplified Hans" panose="020B0500000000000000" pitchFamily="34" charset="-122"/>
            </a:rPr>
            <a:t>Dimensionality Reduction</a:t>
          </a:r>
        </a:p>
      </dsp:txBody>
      <dsp:txXfrm>
        <a:off x="48977" y="2522418"/>
        <a:ext cx="3395070" cy="905337"/>
      </dsp:txXfrm>
    </dsp:sp>
    <dsp:sp modelId="{43D5E63B-B594-41CF-A01B-EF6F97F00C52}">
      <dsp:nvSpPr>
        <dsp:cNvPr id="0" name=""/>
        <dsp:cNvSpPr/>
      </dsp:nvSpPr>
      <dsp:spPr>
        <a:xfrm>
          <a:off x="3493877" y="3577062"/>
          <a:ext cx="5234420" cy="1047266"/>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Building Different Kinds of Clustering Models.</a:t>
          </a:r>
        </a:p>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Selecting the Best Model.</a:t>
          </a:r>
        </a:p>
      </dsp:txBody>
      <dsp:txXfrm>
        <a:off x="3493877" y="3707970"/>
        <a:ext cx="4841695" cy="785450"/>
      </dsp:txXfrm>
    </dsp:sp>
    <dsp:sp modelId="{16C97CD1-46A3-4893-A85F-972AA7075BD1}">
      <dsp:nvSpPr>
        <dsp:cNvPr id="0" name=""/>
        <dsp:cNvSpPr/>
      </dsp:nvSpPr>
      <dsp:spPr>
        <a:xfrm>
          <a:off x="4263" y="3599049"/>
          <a:ext cx="3489613" cy="1003291"/>
        </a:xfrm>
        <a:prstGeom prst="roundRect">
          <a:avLst/>
        </a:prstGeom>
        <a:solidFill>
          <a:schemeClr val="tx1">
            <a:lumMod val="65000"/>
            <a:lumOff val="35000"/>
          </a:schemeClr>
        </a:solidFill>
        <a:ln w="25400" cap="flat" cmpd="sng" algn="ctr">
          <a:solidFill>
            <a:schemeClr val="accent4">
              <a:shade val="50000"/>
            </a:schemeClr>
          </a:solidFill>
          <a:prstDash val="solid"/>
        </a:ln>
        <a:effectLst/>
      </dsp:spPr>
      <dsp:style>
        <a:lnRef idx="2">
          <a:schemeClr val="accent4">
            <a:shade val="50000"/>
          </a:schemeClr>
        </a:lnRef>
        <a:fillRef idx="1">
          <a:schemeClr val="accent4"/>
        </a:fillRef>
        <a:effectRef idx="0">
          <a:schemeClr val="accent4"/>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b="1" u="sng" kern="1200" dirty="0">
              <a:latin typeface="Agency FB" panose="020B0503020202020204" pitchFamily="34" charset="0"/>
              <a:ea typeface="HP Simplified Hans" panose="020B0500000000000000" pitchFamily="34" charset="-122"/>
            </a:rPr>
            <a:t>Model Building, Model Selection &amp; Validation</a:t>
          </a:r>
        </a:p>
      </dsp:txBody>
      <dsp:txXfrm>
        <a:off x="53240" y="3648026"/>
        <a:ext cx="3391659" cy="905337"/>
      </dsp:txXfrm>
    </dsp:sp>
    <dsp:sp modelId="{3A101C49-AF3C-46BD-9577-760CAA5AFC3B}">
      <dsp:nvSpPr>
        <dsp:cNvPr id="0" name=""/>
        <dsp:cNvSpPr/>
      </dsp:nvSpPr>
      <dsp:spPr>
        <a:xfrm>
          <a:off x="3493024" y="4927894"/>
          <a:ext cx="5239537" cy="596818"/>
        </a:xfrm>
        <a:prstGeom prst="rightArrow">
          <a:avLst>
            <a:gd name="adj1" fmla="val 75000"/>
            <a:gd name="adj2" fmla="val 50000"/>
          </a:avLst>
        </a:prstGeom>
        <a:solidFill>
          <a:schemeClr val="accent6">
            <a:alpha val="90000"/>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95" tIns="10795" rIns="10795" bIns="10795" numCol="1" spcCol="1270" anchor="t" anchorCtr="0">
          <a:noAutofit/>
        </a:bodyPr>
        <a:lstStyle/>
        <a:p>
          <a:pPr marL="171450" lvl="1" indent="-171450" algn="l" defTabSz="755650">
            <a:lnSpc>
              <a:spcPct val="90000"/>
            </a:lnSpc>
            <a:spcBef>
              <a:spcPct val="0"/>
            </a:spcBef>
            <a:spcAft>
              <a:spcPct val="15000"/>
            </a:spcAft>
            <a:buChar char="•"/>
          </a:pPr>
          <a:r>
            <a:rPr lang="en-IN" sz="1700" kern="1200" dirty="0">
              <a:latin typeface="Bahnschrift" panose="020B0502040204020203" pitchFamily="34" charset="0"/>
            </a:rPr>
            <a:t>Deploying the Model using Streamlit.</a:t>
          </a:r>
        </a:p>
      </dsp:txBody>
      <dsp:txXfrm>
        <a:off x="3493024" y="5002496"/>
        <a:ext cx="5015730" cy="447614"/>
      </dsp:txXfrm>
    </dsp:sp>
    <dsp:sp modelId="{3846FA24-7223-43D7-9922-BE9B3D19FE88}">
      <dsp:nvSpPr>
        <dsp:cNvPr id="0" name=""/>
        <dsp:cNvSpPr/>
      </dsp:nvSpPr>
      <dsp:spPr>
        <a:xfrm>
          <a:off x="0" y="4724657"/>
          <a:ext cx="3493024" cy="1003291"/>
        </a:xfrm>
        <a:prstGeom prst="roundRect">
          <a:avLst/>
        </a:prstGeom>
        <a:solidFill>
          <a:schemeClr val="tx1">
            <a:lumMod val="50000"/>
            <a:lumOff val="50000"/>
          </a:schemeClr>
        </a:solidFill>
        <a:ln w="25400" cap="flat" cmpd="sng" algn="ctr">
          <a:solidFill>
            <a:schemeClr val="accent6">
              <a:shade val="50000"/>
            </a:schemeClr>
          </a:solidFill>
          <a:prstDash val="solid"/>
        </a:ln>
        <a:effectLst/>
      </dsp:spPr>
      <dsp:style>
        <a:lnRef idx="2">
          <a:schemeClr val="accent6">
            <a:shade val="50000"/>
          </a:schemeClr>
        </a:lnRef>
        <a:fillRef idx="1">
          <a:schemeClr val="accent6"/>
        </a:fillRef>
        <a:effectRef idx="0">
          <a:schemeClr val="accent6"/>
        </a:effectRef>
        <a:fontRef idx="minor">
          <a:schemeClr val="lt1"/>
        </a:fontRef>
      </dsp:style>
      <dsp:txBody>
        <a:bodyPr spcFirstLastPara="0" vert="horz" wrap="square" lIns="110490" tIns="55245" rIns="110490" bIns="55245" numCol="1" spcCol="1270" anchor="ctr" anchorCtr="0">
          <a:noAutofit/>
        </a:bodyPr>
        <a:lstStyle/>
        <a:p>
          <a:pPr marL="0" lvl="0" indent="0" algn="ctr" defTabSz="1289050">
            <a:lnSpc>
              <a:spcPct val="90000"/>
            </a:lnSpc>
            <a:spcBef>
              <a:spcPct val="0"/>
            </a:spcBef>
            <a:spcAft>
              <a:spcPct val="35000"/>
            </a:spcAft>
            <a:buNone/>
          </a:pPr>
          <a:r>
            <a:rPr lang="en-IN" sz="2900" b="1" u="sng" kern="1200" dirty="0">
              <a:latin typeface="Agency FB" panose="020B0503020202020204" pitchFamily="34" charset="0"/>
              <a:ea typeface="HP Simplified Hans" panose="020B0500000000000000" pitchFamily="34" charset="-122"/>
            </a:rPr>
            <a:t>Deployment</a:t>
          </a:r>
        </a:p>
      </dsp:txBody>
      <dsp:txXfrm>
        <a:off x="48977" y="4773634"/>
        <a:ext cx="3395070" cy="905337"/>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33715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60621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42896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7160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73985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8630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4352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22192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88324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0849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341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04000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96205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51772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3028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964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26122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06942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897912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96873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58927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2001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7" name="Google Shape;347;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873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139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727276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71090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13897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5693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477752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140376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00081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41843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498815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80540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286877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9334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5819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87766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230594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2872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0330157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01835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3253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062828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418853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34703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40044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86300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23150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03034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65813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6161572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37481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9" name="Google Shape;359;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00081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99128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45859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603577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5934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65940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37715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178992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48549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57176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40530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3" name="Google Shape;353;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6" name="Google Shape;446;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70196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8" name="Google Shape;368;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3"/>
        <p:cNvGrpSpPr/>
        <p:nvPr/>
      </p:nvGrpSpPr>
      <p:grpSpPr>
        <a:xfrm>
          <a:off x="0" y="0"/>
          <a:ext cx="0" cy="0"/>
          <a:chOff x="0" y="0"/>
          <a:chExt cx="0" cy="0"/>
        </a:xfrm>
      </p:grpSpPr>
      <p:pic>
        <p:nvPicPr>
          <p:cNvPr id="14" name="Google Shape;14;p17"/>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5" name="Google Shape;15;p17"/>
          <p:cNvSpPr txBox="1">
            <a:spLocks noGrp="1"/>
          </p:cNvSpPr>
          <p:nvPr>
            <p:ph type="ftr" idx="11"/>
          </p:nvPr>
        </p:nvSpPr>
        <p:spPr>
          <a:xfrm>
            <a:off x="6188528" y="483792"/>
            <a:ext cx="30861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6"/>
        <p:cNvGrpSpPr/>
        <p:nvPr/>
      </p:nvGrpSpPr>
      <p:grpSpPr>
        <a:xfrm>
          <a:off x="0" y="0"/>
          <a:ext cx="0" cy="0"/>
          <a:chOff x="0" y="0"/>
          <a:chExt cx="0" cy="0"/>
        </a:xfrm>
      </p:grpSpPr>
      <p:sp>
        <p:nvSpPr>
          <p:cNvPr id="67" name="Google Shape;67;p29"/>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 name="Google Shape;68;p29"/>
          <p:cNvSpPr>
            <a:spLocks noGrp="1"/>
          </p:cNvSpPr>
          <p:nvPr>
            <p:ph type="pic" idx="2"/>
          </p:nvPr>
        </p:nvSpPr>
        <p:spPr>
          <a:xfrm>
            <a:off x="5487990" y="2048256"/>
            <a:ext cx="3427500" cy="4206300"/>
          </a:xfrm>
          <a:prstGeom prst="rect">
            <a:avLst/>
          </a:prstGeom>
          <a:noFill/>
          <a:ln>
            <a:noFill/>
          </a:ln>
        </p:spPr>
      </p:sp>
      <p:sp>
        <p:nvSpPr>
          <p:cNvPr id="69" name="Google Shape;69;p29"/>
          <p:cNvSpPr txBox="1">
            <a:spLocks noGrp="1"/>
          </p:cNvSpPr>
          <p:nvPr>
            <p:ph type="body" idx="1"/>
          </p:nvPr>
        </p:nvSpPr>
        <p:spPr>
          <a:xfrm>
            <a:off x="914400" y="2039112"/>
            <a:ext cx="4572000" cy="4224600"/>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70" name="Google Shape;70;p29"/>
          <p:cNvPicPr preferRelativeResize="0"/>
          <p:nvPr/>
        </p:nvPicPr>
        <p:blipFill rotWithShape="1">
          <a:blip r:embed="rId2">
            <a:alphaModFix/>
          </a:blip>
          <a:srcRect/>
          <a:stretch/>
        </p:blipFill>
        <p:spPr>
          <a:xfrm>
            <a:off x="7159752" y="12648"/>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1" name="Google Shape;71;p29"/>
          <p:cNvSpPr txBox="1"/>
          <p:nvPr/>
        </p:nvSpPr>
        <p:spPr>
          <a:xfrm>
            <a:off x="5253412"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Picture above Caption">
  <p:cSld name="Picture above Caption">
    <p:spTree>
      <p:nvGrpSpPr>
        <p:cNvPr id="1" name="Shape 72"/>
        <p:cNvGrpSpPr/>
        <p:nvPr/>
      </p:nvGrpSpPr>
      <p:grpSpPr>
        <a:xfrm>
          <a:off x="0" y="0"/>
          <a:ext cx="0" cy="0"/>
          <a:chOff x="0" y="0"/>
          <a:chExt cx="0" cy="0"/>
        </a:xfrm>
      </p:grpSpPr>
      <p:sp>
        <p:nvSpPr>
          <p:cNvPr id="73" name="Google Shape;73;p30"/>
          <p:cNvSpPr txBox="1">
            <a:spLocks noGrp="1"/>
          </p:cNvSpPr>
          <p:nvPr>
            <p:ph type="ctrTitle"/>
          </p:nvPr>
        </p:nvSpPr>
        <p:spPr>
          <a:xfrm>
            <a:off x="0" y="4114800"/>
            <a:ext cx="8915400" cy="877800"/>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4" name="Google Shape;74;p30"/>
          <p:cNvSpPr txBox="1">
            <a:spLocks noGrp="1"/>
          </p:cNvSpPr>
          <p:nvPr>
            <p:ph type="subTitle" idx="1"/>
          </p:nvPr>
        </p:nvSpPr>
        <p:spPr>
          <a:xfrm>
            <a:off x="914400" y="5002306"/>
            <a:ext cx="8001000" cy="1855800"/>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75" name="Google Shape;75;p30"/>
          <p:cNvSpPr>
            <a:spLocks noGrp="1"/>
          </p:cNvSpPr>
          <p:nvPr>
            <p:ph type="pic" idx="2"/>
          </p:nvPr>
        </p:nvSpPr>
        <p:spPr>
          <a:xfrm>
            <a:off x="927100" y="1129553"/>
            <a:ext cx="7988400" cy="2980800"/>
          </a:xfrm>
          <a:prstGeom prst="rect">
            <a:avLst/>
          </a:prstGeom>
          <a:noFill/>
          <a:ln>
            <a:noFill/>
          </a:ln>
        </p:spPr>
      </p:sp>
      <p:pic>
        <p:nvPicPr>
          <p:cNvPr id="76" name="Google Shape;76;p30"/>
          <p:cNvPicPr preferRelativeResize="0"/>
          <p:nvPr/>
        </p:nvPicPr>
        <p:blipFill rotWithShape="1">
          <a:blip r:embed="rId2">
            <a:alphaModFix/>
          </a:blip>
          <a:srcRect/>
          <a:stretch/>
        </p:blipFill>
        <p:spPr>
          <a:xfrm>
            <a:off x="7168896" y="12648"/>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77" name="Google Shape;77;p30"/>
          <p:cNvSpPr txBox="1"/>
          <p:nvPr/>
        </p:nvSpPr>
        <p:spPr>
          <a:xfrm>
            <a:off x="5235124"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2 Pictures with Caption">
  <p:cSld name="2 Pictures with Caption">
    <p:spTree>
      <p:nvGrpSpPr>
        <p:cNvPr id="1" name="Shape 78"/>
        <p:cNvGrpSpPr/>
        <p:nvPr/>
      </p:nvGrpSpPr>
      <p:grpSpPr>
        <a:xfrm>
          <a:off x="0" y="0"/>
          <a:ext cx="0" cy="0"/>
          <a:chOff x="0" y="0"/>
          <a:chExt cx="0" cy="0"/>
        </a:xfrm>
      </p:grpSpPr>
      <p:sp>
        <p:nvSpPr>
          <p:cNvPr id="79" name="Google Shape;79;p31"/>
          <p:cNvSpPr txBox="1">
            <a:spLocks noGrp="1"/>
          </p:cNvSpPr>
          <p:nvPr>
            <p:ph type="ctrTitle"/>
          </p:nvPr>
        </p:nvSpPr>
        <p:spPr>
          <a:xfrm>
            <a:off x="0" y="4114800"/>
            <a:ext cx="8915400" cy="877800"/>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0" name="Google Shape;80;p31"/>
          <p:cNvSpPr txBox="1">
            <a:spLocks noGrp="1"/>
          </p:cNvSpPr>
          <p:nvPr>
            <p:ph type="subTitle" idx="1"/>
          </p:nvPr>
        </p:nvSpPr>
        <p:spPr>
          <a:xfrm>
            <a:off x="914400" y="5002306"/>
            <a:ext cx="8001000" cy="1855800"/>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1" name="Google Shape;81;p31"/>
          <p:cNvSpPr txBox="1">
            <a:spLocks noGrp="1"/>
          </p:cNvSpPr>
          <p:nvPr>
            <p:ph type="ftr" idx="11"/>
          </p:nvPr>
        </p:nvSpPr>
        <p:spPr>
          <a:xfrm>
            <a:off x="1120588" y="188260"/>
            <a:ext cx="2895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2" name="Google Shape;82;p31"/>
          <p:cNvSpPr>
            <a:spLocks noGrp="1"/>
          </p:cNvSpPr>
          <p:nvPr>
            <p:ph type="pic" idx="2"/>
          </p:nvPr>
        </p:nvSpPr>
        <p:spPr>
          <a:xfrm>
            <a:off x="927100" y="1129553"/>
            <a:ext cx="3986700" cy="2980800"/>
          </a:xfrm>
          <a:prstGeom prst="rect">
            <a:avLst/>
          </a:prstGeom>
          <a:noFill/>
          <a:ln>
            <a:noFill/>
          </a:ln>
        </p:spPr>
      </p:sp>
      <p:sp>
        <p:nvSpPr>
          <p:cNvPr id="83" name="Google Shape;83;p31"/>
          <p:cNvSpPr>
            <a:spLocks noGrp="1"/>
          </p:cNvSpPr>
          <p:nvPr>
            <p:ph type="pic" idx="3"/>
          </p:nvPr>
        </p:nvSpPr>
        <p:spPr>
          <a:xfrm>
            <a:off x="4928616" y="1129553"/>
            <a:ext cx="3986700" cy="2980800"/>
          </a:xfrm>
          <a:prstGeom prst="rect">
            <a:avLst/>
          </a:prstGeom>
          <a:noFill/>
          <a:ln>
            <a:noFill/>
          </a:ln>
        </p:spPr>
      </p:sp>
      <p:sp>
        <p:nvSpPr>
          <p:cNvPr id="84" name="Google Shape;84;p31"/>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85" name="Google Shape;85;p31"/>
          <p:cNvPicPr preferRelativeResize="0"/>
          <p:nvPr/>
        </p:nvPicPr>
        <p:blipFill rotWithShape="1">
          <a:blip r:embed="rId2">
            <a:alphaModFix/>
          </a:blip>
          <a:srcRect/>
          <a:stretch/>
        </p:blipFill>
        <p:spPr>
          <a:xfrm>
            <a:off x="7150607" y="15811"/>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3 Pictures with Caption">
  <p:cSld name="3 Pictures with Caption">
    <p:spTree>
      <p:nvGrpSpPr>
        <p:cNvPr id="1" name="Shape 86"/>
        <p:cNvGrpSpPr/>
        <p:nvPr/>
      </p:nvGrpSpPr>
      <p:grpSpPr>
        <a:xfrm>
          <a:off x="0" y="0"/>
          <a:ext cx="0" cy="0"/>
          <a:chOff x="0" y="0"/>
          <a:chExt cx="0" cy="0"/>
        </a:xfrm>
      </p:grpSpPr>
      <p:sp>
        <p:nvSpPr>
          <p:cNvPr id="87" name="Google Shape;87;p32"/>
          <p:cNvSpPr txBox="1">
            <a:spLocks noGrp="1"/>
          </p:cNvSpPr>
          <p:nvPr>
            <p:ph type="ctrTitle"/>
          </p:nvPr>
        </p:nvSpPr>
        <p:spPr>
          <a:xfrm>
            <a:off x="0" y="4114800"/>
            <a:ext cx="8915400" cy="877800"/>
          </a:xfrm>
          <a:prstGeom prst="rect">
            <a:avLst/>
          </a:prstGeom>
          <a:noFill/>
          <a:ln>
            <a:noFill/>
          </a:ln>
        </p:spPr>
        <p:txBody>
          <a:bodyPr spcFirstLastPara="1" wrap="square" lIns="91425" tIns="137150" rIns="91425" bIns="137150" anchor="b" anchorCtr="0">
            <a:normAutofit/>
          </a:bodyPr>
          <a:lstStyle>
            <a:lvl1pPr marR="0" lvl="0" algn="l" rtl="0">
              <a:lnSpc>
                <a:spcPct val="100000"/>
              </a:lnSpc>
              <a:spcBef>
                <a:spcPts val="0"/>
              </a:spcBef>
              <a:spcAft>
                <a:spcPts val="0"/>
              </a:spcAft>
              <a:buClr>
                <a:schemeClr val="lt1"/>
              </a:buClr>
              <a:buSzPts val="2400"/>
              <a:buFont typeface="Century Gothic"/>
              <a:buNone/>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32"/>
          <p:cNvSpPr txBox="1">
            <a:spLocks noGrp="1"/>
          </p:cNvSpPr>
          <p:nvPr>
            <p:ph type="subTitle" idx="1"/>
          </p:nvPr>
        </p:nvSpPr>
        <p:spPr>
          <a:xfrm>
            <a:off x="914400" y="5002306"/>
            <a:ext cx="8001000" cy="1855800"/>
          </a:xfrm>
          <a:prstGeom prst="rect">
            <a:avLst/>
          </a:prstGeom>
          <a:solidFill>
            <a:srgbClr val="E3E5DC"/>
          </a:solidFill>
          <a:ln>
            <a:noFill/>
          </a:ln>
        </p:spPr>
        <p:txBody>
          <a:bodyPr spcFirstLastPara="1" wrap="square" lIns="292600" tIns="137150" rIns="274300" bIns="137150" anchor="t" anchorCtr="0">
            <a:normAutofit/>
          </a:bodyPr>
          <a:lstStyle>
            <a:lvl1pPr marR="0" lvl="0" algn="l" rtl="0">
              <a:lnSpc>
                <a:spcPct val="100000"/>
              </a:lnSpc>
              <a:spcBef>
                <a:spcPts val="300"/>
              </a:spcBef>
              <a:spcAft>
                <a:spcPts val="0"/>
              </a:spcAft>
              <a:buClr>
                <a:schemeClr val="accent1"/>
              </a:buClr>
              <a:buSzPts val="1600"/>
              <a:buFont typeface="Noto Sans Symbols"/>
              <a:buNone/>
              <a:defRPr sz="1600" b="0" i="0" u="none" strike="noStrike" cap="none">
                <a:solidFill>
                  <a:srgbClr val="595959"/>
                </a:solidFill>
                <a:latin typeface="Century Gothic"/>
                <a:ea typeface="Century Gothic"/>
                <a:cs typeface="Century Gothic"/>
                <a:sym typeface="Century Gothic"/>
              </a:defRPr>
            </a:lvl1pPr>
            <a:lvl2pPr marR="0" lvl="1"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R="0" lvl="2"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3pPr>
            <a:lvl4pPr marR="0" lvl="3" algn="ctr"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4pPr>
            <a:lvl5pPr marR="0" lvl="4" algn="ctr" rtl="0">
              <a:lnSpc>
                <a:spcPct val="100000"/>
              </a:lnSpc>
              <a:spcBef>
                <a:spcPts val="60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5pPr>
            <a:lvl6pPr marR="0" lvl="5"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6pPr>
            <a:lvl7pPr marR="0" lvl="6"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7pPr>
            <a:lvl8pPr marR="0" lvl="7" algn="ctr" rtl="0">
              <a:lnSpc>
                <a:spcPct val="100000"/>
              </a:lnSpc>
              <a:spcBef>
                <a:spcPts val="36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8pPr>
            <a:lvl9pPr marR="0" lvl="8" algn="ctr" rtl="0">
              <a:lnSpc>
                <a:spcPct val="100000"/>
              </a:lnSpc>
              <a:spcBef>
                <a:spcPts val="360"/>
              </a:spcBef>
              <a:spcAft>
                <a:spcPts val="0"/>
              </a:spcAft>
              <a:buClr>
                <a:schemeClr val="accent1"/>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9pPr>
          </a:lstStyle>
          <a:p>
            <a:endParaRPr/>
          </a:p>
        </p:txBody>
      </p:sp>
      <p:sp>
        <p:nvSpPr>
          <p:cNvPr id="89" name="Google Shape;89;p32"/>
          <p:cNvSpPr txBox="1">
            <a:spLocks noGrp="1"/>
          </p:cNvSpPr>
          <p:nvPr>
            <p:ph type="ftr" idx="11"/>
          </p:nvPr>
        </p:nvSpPr>
        <p:spPr>
          <a:xfrm>
            <a:off x="1120588" y="188260"/>
            <a:ext cx="2895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0" name="Google Shape;90;p32"/>
          <p:cNvSpPr>
            <a:spLocks noGrp="1"/>
          </p:cNvSpPr>
          <p:nvPr>
            <p:ph type="pic" idx="2"/>
          </p:nvPr>
        </p:nvSpPr>
        <p:spPr>
          <a:xfrm>
            <a:off x="927100" y="1129553"/>
            <a:ext cx="6602100" cy="2980800"/>
          </a:xfrm>
          <a:prstGeom prst="rect">
            <a:avLst/>
          </a:prstGeom>
          <a:noFill/>
          <a:ln>
            <a:noFill/>
          </a:ln>
        </p:spPr>
      </p:sp>
      <p:sp>
        <p:nvSpPr>
          <p:cNvPr id="91" name="Google Shape;91;p32"/>
          <p:cNvSpPr>
            <a:spLocks noGrp="1"/>
          </p:cNvSpPr>
          <p:nvPr>
            <p:ph type="pic" idx="3"/>
          </p:nvPr>
        </p:nvSpPr>
        <p:spPr>
          <a:xfrm>
            <a:off x="7543800" y="1129553"/>
            <a:ext cx="1371600" cy="1481400"/>
          </a:xfrm>
          <a:prstGeom prst="rect">
            <a:avLst/>
          </a:prstGeom>
          <a:noFill/>
          <a:ln>
            <a:noFill/>
          </a:ln>
        </p:spPr>
      </p:sp>
      <p:sp>
        <p:nvSpPr>
          <p:cNvPr id="92" name="Google Shape;92;p32"/>
          <p:cNvSpPr>
            <a:spLocks noGrp="1"/>
          </p:cNvSpPr>
          <p:nvPr>
            <p:ph type="pic" idx="4"/>
          </p:nvPr>
        </p:nvSpPr>
        <p:spPr>
          <a:xfrm>
            <a:off x="7543800" y="2629169"/>
            <a:ext cx="1371600" cy="1481400"/>
          </a:xfrm>
          <a:prstGeom prst="rect">
            <a:avLst/>
          </a:prstGeom>
          <a:noFill/>
          <a:ln>
            <a:noFill/>
          </a:ln>
        </p:spPr>
      </p:sp>
      <p:pic>
        <p:nvPicPr>
          <p:cNvPr id="93" name="Google Shape;93;p32"/>
          <p:cNvPicPr preferRelativeResize="0"/>
          <p:nvPr/>
        </p:nvPicPr>
        <p:blipFill rotWithShape="1">
          <a:blip r:embed="rId2">
            <a:alphaModFix/>
          </a:blip>
          <a:srcRect/>
          <a:stretch/>
        </p:blipFill>
        <p:spPr>
          <a:xfrm>
            <a:off x="7159751" y="6667"/>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4" name="Google Shape;94;p32"/>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95"/>
        <p:cNvGrpSpPr/>
        <p:nvPr/>
      </p:nvGrpSpPr>
      <p:grpSpPr>
        <a:xfrm>
          <a:off x="0" y="0"/>
          <a:ext cx="0" cy="0"/>
          <a:chOff x="0" y="0"/>
          <a:chExt cx="0" cy="0"/>
        </a:xfrm>
      </p:grpSpPr>
      <p:sp>
        <p:nvSpPr>
          <p:cNvPr id="96" name="Google Shape;96;p33"/>
          <p:cNvSpPr txBox="1">
            <a:spLocks noGrp="1"/>
          </p:cNvSpPr>
          <p:nvPr>
            <p:ph type="title"/>
          </p:nvPr>
        </p:nvSpPr>
        <p:spPr>
          <a:xfrm>
            <a:off x="3" y="1123856"/>
            <a:ext cx="89139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 name="Google Shape;97;p33"/>
          <p:cNvSpPr txBox="1">
            <a:spLocks noGrp="1"/>
          </p:cNvSpPr>
          <p:nvPr>
            <p:ph type="body" idx="1"/>
          </p:nvPr>
        </p:nvSpPr>
        <p:spPr>
          <a:xfrm rot="5400000">
            <a:off x="3084300" y="625764"/>
            <a:ext cx="3670800" cy="7610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98" name="Google Shape;98;p33"/>
          <p:cNvPicPr preferRelativeResize="0"/>
          <p:nvPr/>
        </p:nvPicPr>
        <p:blipFill rotWithShape="1">
          <a:blip r:embed="rId2">
            <a:alphaModFix/>
          </a:blip>
          <a:srcRect/>
          <a:stretch/>
        </p:blipFill>
        <p:spPr>
          <a:xfrm>
            <a:off x="7159751" y="6667"/>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99" name="Google Shape;99;p33"/>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00"/>
        <p:cNvGrpSpPr/>
        <p:nvPr/>
      </p:nvGrpSpPr>
      <p:grpSpPr>
        <a:xfrm>
          <a:off x="0" y="0"/>
          <a:ext cx="0" cy="0"/>
          <a:chOff x="0" y="0"/>
          <a:chExt cx="0" cy="0"/>
        </a:xfrm>
      </p:grpSpPr>
      <p:sp>
        <p:nvSpPr>
          <p:cNvPr id="101" name="Google Shape;101;p34"/>
          <p:cNvSpPr txBox="1">
            <a:spLocks noGrp="1"/>
          </p:cNvSpPr>
          <p:nvPr>
            <p:ph type="title"/>
          </p:nvPr>
        </p:nvSpPr>
        <p:spPr>
          <a:xfrm rot="5400000">
            <a:off x="5678154" y="3438954"/>
            <a:ext cx="5533200" cy="914400"/>
          </a:xfrm>
          <a:prstGeom prst="rect">
            <a:avLst/>
          </a:prstGeom>
          <a:noFill/>
          <a:ln>
            <a:noFill/>
          </a:ln>
        </p:spPr>
        <p:txBody>
          <a:bodyPr spcFirstLastPara="1" wrap="square" lIns="274300" tIns="685800" rIns="91425" bIns="6858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2" name="Google Shape;102;p34"/>
          <p:cNvSpPr txBox="1">
            <a:spLocks noGrp="1"/>
          </p:cNvSpPr>
          <p:nvPr>
            <p:ph type="body" idx="1"/>
          </p:nvPr>
        </p:nvSpPr>
        <p:spPr>
          <a:xfrm rot="5400000">
            <a:off x="2059500" y="792671"/>
            <a:ext cx="4542300" cy="64263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103" name="Google Shape;103;p34"/>
          <p:cNvSpPr txBox="1">
            <a:spLocks noGrp="1"/>
          </p:cNvSpPr>
          <p:nvPr>
            <p:ph type="ftr" idx="11"/>
          </p:nvPr>
        </p:nvSpPr>
        <p:spPr>
          <a:xfrm>
            <a:off x="1120588" y="188260"/>
            <a:ext cx="2895600" cy="3651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104" name="Google Shape;104;p34"/>
          <p:cNvPicPr preferRelativeResize="0"/>
          <p:nvPr/>
        </p:nvPicPr>
        <p:blipFill rotWithShape="1">
          <a:blip r:embed="rId2">
            <a:alphaModFix/>
          </a:blip>
          <a:srcRect/>
          <a:stretch/>
        </p:blipFill>
        <p:spPr>
          <a:xfrm>
            <a:off x="7168896" y="30936"/>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105" name="Google Shape;105;p34"/>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my slide ">
  <p:cSld name="my slide ">
    <p:spTree>
      <p:nvGrpSpPr>
        <p:cNvPr id="1" name="Shape 112"/>
        <p:cNvGrpSpPr/>
        <p:nvPr/>
      </p:nvGrpSpPr>
      <p:grpSpPr>
        <a:xfrm>
          <a:off x="0" y="0"/>
          <a:ext cx="0" cy="0"/>
          <a:chOff x="0" y="0"/>
          <a:chExt cx="0" cy="0"/>
        </a:xfrm>
      </p:grpSpPr>
      <p:pic>
        <p:nvPicPr>
          <p:cNvPr id="113" name="Google Shape;113;p20"/>
          <p:cNvPicPr preferRelativeResize="0"/>
          <p:nvPr/>
        </p:nvPicPr>
        <p:blipFill rotWithShape="1">
          <a:blip r:embed="rId2">
            <a:alphaModFix/>
          </a:blip>
          <a:srcRect/>
          <a:stretch/>
        </p:blipFill>
        <p:spPr>
          <a:xfrm>
            <a:off x="-2312126" y="0"/>
            <a:ext cx="13501095" cy="6975567"/>
          </a:xfrm>
          <a:prstGeom prst="rect">
            <a:avLst/>
          </a:prstGeom>
          <a:noFill/>
          <a:ln>
            <a:noFill/>
          </a:ln>
        </p:spPr>
      </p:pic>
      <p:sp>
        <p:nvSpPr>
          <p:cNvPr id="114" name="Google Shape;114;p20"/>
          <p:cNvSpPr txBox="1">
            <a:spLocks noGrp="1"/>
          </p:cNvSpPr>
          <p:nvPr>
            <p:ph type="ftr" idx="11"/>
          </p:nvPr>
        </p:nvSpPr>
        <p:spPr>
          <a:xfrm>
            <a:off x="6188528" y="48379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1"/>
        <p:cNvGrpSpPr/>
        <p:nvPr/>
      </p:nvGrpSpPr>
      <p:grpSpPr>
        <a:xfrm>
          <a:off x="0" y="0"/>
          <a:ext cx="0" cy="0"/>
          <a:chOff x="0" y="0"/>
          <a:chExt cx="0" cy="0"/>
        </a:xfrm>
      </p:grpSpPr>
      <p:sp>
        <p:nvSpPr>
          <p:cNvPr id="122" name="Google Shape;122;p36"/>
          <p:cNvSpPr txBox="1">
            <a:spLocks noGrp="1"/>
          </p:cNvSpPr>
          <p:nvPr>
            <p:ph type="title"/>
          </p:nvPr>
        </p:nvSpPr>
        <p:spPr>
          <a:xfrm>
            <a:off x="623888" y="1709741"/>
            <a:ext cx="78867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3" name="Google Shape;123;p36"/>
          <p:cNvSpPr txBox="1">
            <a:spLocks noGrp="1"/>
          </p:cNvSpPr>
          <p:nvPr>
            <p:ph type="body" idx="1"/>
          </p:nvPr>
        </p:nvSpPr>
        <p:spPr>
          <a:xfrm>
            <a:off x="623888" y="4589465"/>
            <a:ext cx="78867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rgbClr val="888888"/>
              </a:buClr>
              <a:buSzPts val="2400"/>
              <a:buNone/>
              <a:defRPr sz="2400">
                <a:solidFill>
                  <a:srgbClr val="888888"/>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24" name="Google Shape;124;p36"/>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5" name="Google Shape;125;p36"/>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6" name="Google Shape;126;p36"/>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7"/>
        <p:cNvGrpSpPr/>
        <p:nvPr/>
      </p:nvGrpSpPr>
      <p:grpSpPr>
        <a:xfrm>
          <a:off x="0" y="0"/>
          <a:ext cx="0" cy="0"/>
          <a:chOff x="0" y="0"/>
          <a:chExt cx="0" cy="0"/>
        </a:xfrm>
      </p:grpSpPr>
      <p:sp>
        <p:nvSpPr>
          <p:cNvPr id="128" name="Google Shape;128;p37"/>
          <p:cNvSpPr txBox="1">
            <a:spLocks noGrp="1"/>
          </p:cNvSpPr>
          <p:nvPr>
            <p:ph type="title"/>
          </p:nvPr>
        </p:nvSpPr>
        <p:spPr>
          <a:xfrm>
            <a:off x="628650" y="365127"/>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29" name="Google Shape;129;p37"/>
          <p:cNvSpPr txBox="1">
            <a:spLocks noGrp="1"/>
          </p:cNvSpPr>
          <p:nvPr>
            <p:ph type="body" idx="1"/>
          </p:nvPr>
        </p:nvSpPr>
        <p:spPr>
          <a:xfrm>
            <a:off x="6286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0" name="Google Shape;130;p37"/>
          <p:cNvSpPr txBox="1">
            <a:spLocks noGrp="1"/>
          </p:cNvSpPr>
          <p:nvPr>
            <p:ph type="body" idx="2"/>
          </p:nvPr>
        </p:nvSpPr>
        <p:spPr>
          <a:xfrm>
            <a:off x="4629150" y="1825625"/>
            <a:ext cx="38862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p37"/>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2" name="Google Shape;132;p37"/>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3" name="Google Shape;133;p37"/>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4"/>
        <p:cNvGrpSpPr/>
        <p:nvPr/>
      </p:nvGrpSpPr>
      <p:grpSpPr>
        <a:xfrm>
          <a:off x="0" y="0"/>
          <a:ext cx="0" cy="0"/>
          <a:chOff x="0" y="0"/>
          <a:chExt cx="0" cy="0"/>
        </a:xfrm>
      </p:grpSpPr>
      <p:sp>
        <p:nvSpPr>
          <p:cNvPr id="135" name="Google Shape;135;p38"/>
          <p:cNvSpPr txBox="1">
            <a:spLocks noGrp="1"/>
          </p:cNvSpPr>
          <p:nvPr>
            <p:ph type="title"/>
          </p:nvPr>
        </p:nvSpPr>
        <p:spPr>
          <a:xfrm>
            <a:off x="629841" y="365127"/>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6" name="Google Shape;136;p38"/>
          <p:cNvSpPr txBox="1">
            <a:spLocks noGrp="1"/>
          </p:cNvSpPr>
          <p:nvPr>
            <p:ph type="body" idx="1"/>
          </p:nvPr>
        </p:nvSpPr>
        <p:spPr>
          <a:xfrm>
            <a:off x="629842" y="1681163"/>
            <a:ext cx="38682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7" name="Google Shape;137;p38"/>
          <p:cNvSpPr txBox="1">
            <a:spLocks noGrp="1"/>
          </p:cNvSpPr>
          <p:nvPr>
            <p:ph type="body" idx="2"/>
          </p:nvPr>
        </p:nvSpPr>
        <p:spPr>
          <a:xfrm>
            <a:off x="629842" y="2505075"/>
            <a:ext cx="38682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8" name="Google Shape;138;p38"/>
          <p:cNvSpPr txBox="1">
            <a:spLocks noGrp="1"/>
          </p:cNvSpPr>
          <p:nvPr>
            <p:ph type="body" idx="3"/>
          </p:nvPr>
        </p:nvSpPr>
        <p:spPr>
          <a:xfrm>
            <a:off x="4629152" y="1681163"/>
            <a:ext cx="38874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90000"/>
              </a:lnSpc>
              <a:spcBef>
                <a:spcPts val="1000"/>
              </a:spcBef>
              <a:spcAft>
                <a:spcPts val="0"/>
              </a:spcAft>
              <a:buClr>
                <a:schemeClr val="dk1"/>
              </a:buClr>
              <a:buSzPts val="2400"/>
              <a:buNone/>
              <a:defRPr sz="2400" b="1"/>
            </a:lvl1pPr>
            <a:lvl2pPr marL="914400" lvl="1" indent="-228600" algn="l" rtl="0">
              <a:lnSpc>
                <a:spcPct val="90000"/>
              </a:lnSpc>
              <a:spcBef>
                <a:spcPts val="500"/>
              </a:spcBef>
              <a:spcAft>
                <a:spcPts val="0"/>
              </a:spcAft>
              <a:buClr>
                <a:schemeClr val="dk1"/>
              </a:buClr>
              <a:buSzPts val="2000"/>
              <a:buNone/>
              <a:defRPr sz="2000" b="1"/>
            </a:lvl2pPr>
            <a:lvl3pPr marL="1371600" lvl="2" indent="-228600" algn="l" rtl="0">
              <a:lnSpc>
                <a:spcPct val="90000"/>
              </a:lnSpc>
              <a:spcBef>
                <a:spcPts val="500"/>
              </a:spcBef>
              <a:spcAft>
                <a:spcPts val="0"/>
              </a:spcAft>
              <a:buClr>
                <a:schemeClr val="dk1"/>
              </a:buClr>
              <a:buSzPts val="1800"/>
              <a:buNone/>
              <a:defRPr sz="1800" b="1"/>
            </a:lvl3pPr>
            <a:lvl4pPr marL="1828800" lvl="3" indent="-228600" algn="l" rtl="0">
              <a:lnSpc>
                <a:spcPct val="90000"/>
              </a:lnSpc>
              <a:spcBef>
                <a:spcPts val="500"/>
              </a:spcBef>
              <a:spcAft>
                <a:spcPts val="0"/>
              </a:spcAft>
              <a:buClr>
                <a:schemeClr val="dk1"/>
              </a:buClr>
              <a:buSzPts val="1600"/>
              <a:buNone/>
              <a:defRPr sz="1600" b="1"/>
            </a:lvl4pPr>
            <a:lvl5pPr marL="2286000" lvl="4" indent="-228600" algn="l" rtl="0">
              <a:lnSpc>
                <a:spcPct val="9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9" name="Google Shape;139;p38"/>
          <p:cNvSpPr txBox="1">
            <a:spLocks noGrp="1"/>
          </p:cNvSpPr>
          <p:nvPr>
            <p:ph type="body" idx="4"/>
          </p:nvPr>
        </p:nvSpPr>
        <p:spPr>
          <a:xfrm>
            <a:off x="4629152" y="2505075"/>
            <a:ext cx="3887400" cy="36846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40" name="Google Shape;140;p38"/>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38"/>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2" name="Google Shape;142;p38"/>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16"/>
        <p:cNvGrpSpPr/>
        <p:nvPr/>
      </p:nvGrpSpPr>
      <p:grpSpPr>
        <a:xfrm>
          <a:off x="0" y="0"/>
          <a:ext cx="0" cy="0"/>
          <a:chOff x="0" y="0"/>
          <a:chExt cx="0" cy="0"/>
        </a:xfrm>
      </p:grpSpPr>
      <p:sp>
        <p:nvSpPr>
          <p:cNvPr id="17" name="Google Shape;17;p18"/>
          <p:cNvSpPr txBox="1">
            <a:spLocks noGrp="1"/>
          </p:cNvSpPr>
          <p:nvPr>
            <p:ph type="title"/>
          </p:nvPr>
        </p:nvSpPr>
        <p:spPr>
          <a:xfrm>
            <a:off x="3" y="1123856"/>
            <a:ext cx="89139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 name="Google Shape;18;p18"/>
          <p:cNvSpPr txBox="1">
            <a:spLocks noGrp="1"/>
          </p:cNvSpPr>
          <p:nvPr>
            <p:ph type="body" idx="1"/>
          </p:nvPr>
        </p:nvSpPr>
        <p:spPr>
          <a:xfrm>
            <a:off x="1114424" y="2595564"/>
            <a:ext cx="7610400" cy="36708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20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8"/>
        <p:cNvGrpSpPr/>
        <p:nvPr/>
      </p:nvGrpSpPr>
      <p:grpSpPr>
        <a:xfrm>
          <a:off x="0" y="0"/>
          <a:ext cx="0" cy="0"/>
          <a:chOff x="0" y="0"/>
          <a:chExt cx="0" cy="0"/>
        </a:xfrm>
      </p:grpSpPr>
      <p:sp>
        <p:nvSpPr>
          <p:cNvPr id="149" name="Google Shape;149;p40"/>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0" name="Google Shape;150;p40"/>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1" name="Google Shape;151;p40"/>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2"/>
        <p:cNvGrpSpPr/>
        <p:nvPr/>
      </p:nvGrpSpPr>
      <p:grpSpPr>
        <a:xfrm>
          <a:off x="0" y="0"/>
          <a:ext cx="0" cy="0"/>
          <a:chOff x="0" y="0"/>
          <a:chExt cx="0" cy="0"/>
        </a:xfrm>
      </p:grpSpPr>
      <p:sp>
        <p:nvSpPr>
          <p:cNvPr id="153" name="Google Shape;153;p41"/>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4" name="Google Shape;154;p41"/>
          <p:cNvSpPr txBox="1">
            <a:spLocks noGrp="1"/>
          </p:cNvSpPr>
          <p:nvPr>
            <p:ph type="body" idx="1"/>
          </p:nvPr>
        </p:nvSpPr>
        <p:spPr>
          <a:xfrm>
            <a:off x="3887391" y="987428"/>
            <a:ext cx="4629300" cy="4873500"/>
          </a:xfrm>
          <a:prstGeom prst="rect">
            <a:avLst/>
          </a:prstGeom>
          <a:noFill/>
          <a:ln>
            <a:noFill/>
          </a:ln>
        </p:spPr>
        <p:txBody>
          <a:bodyPr spcFirstLastPara="1" wrap="square" lIns="91425" tIns="45700" rIns="91425" bIns="45700" anchor="t" anchorCtr="0">
            <a:normAutofit/>
          </a:bodyPr>
          <a:lstStyle>
            <a:lvl1pPr marL="457200" lvl="0" indent="-431800" algn="l" rtl="0">
              <a:lnSpc>
                <a:spcPct val="90000"/>
              </a:lnSpc>
              <a:spcBef>
                <a:spcPts val="1000"/>
              </a:spcBef>
              <a:spcAft>
                <a:spcPts val="0"/>
              </a:spcAft>
              <a:buClr>
                <a:schemeClr val="dk1"/>
              </a:buClr>
              <a:buSzPts val="3200"/>
              <a:buChar char="•"/>
              <a:defRPr sz="3200"/>
            </a:lvl1pPr>
            <a:lvl2pPr marL="914400" lvl="1" indent="-406400" algn="l" rtl="0">
              <a:lnSpc>
                <a:spcPct val="90000"/>
              </a:lnSpc>
              <a:spcBef>
                <a:spcPts val="500"/>
              </a:spcBef>
              <a:spcAft>
                <a:spcPts val="0"/>
              </a:spcAft>
              <a:buClr>
                <a:schemeClr val="dk1"/>
              </a:buClr>
              <a:buSzPts val="2800"/>
              <a:buChar char="•"/>
              <a:defRPr sz="2800"/>
            </a:lvl2pPr>
            <a:lvl3pPr marL="1371600" lvl="2" indent="-381000" algn="l" rtl="0">
              <a:lnSpc>
                <a:spcPct val="90000"/>
              </a:lnSpc>
              <a:spcBef>
                <a:spcPts val="500"/>
              </a:spcBef>
              <a:spcAft>
                <a:spcPts val="0"/>
              </a:spcAft>
              <a:buClr>
                <a:schemeClr val="dk1"/>
              </a:buClr>
              <a:buSzPts val="2400"/>
              <a:buChar char="•"/>
              <a:defRPr sz="2400"/>
            </a:lvl3pPr>
            <a:lvl4pPr marL="1828800" lvl="3" indent="-355600" algn="l" rtl="0">
              <a:lnSpc>
                <a:spcPct val="90000"/>
              </a:lnSpc>
              <a:spcBef>
                <a:spcPts val="500"/>
              </a:spcBef>
              <a:spcAft>
                <a:spcPts val="0"/>
              </a:spcAft>
              <a:buClr>
                <a:schemeClr val="dk1"/>
              </a:buClr>
              <a:buSzPts val="2000"/>
              <a:buChar char="•"/>
              <a:defRPr sz="2000"/>
            </a:lvl4pPr>
            <a:lvl5pPr marL="2286000" lvl="4" indent="-355600" algn="l" rtl="0">
              <a:lnSpc>
                <a:spcPct val="9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55" name="Google Shape;155;p41"/>
          <p:cNvSpPr txBox="1">
            <a:spLocks noGrp="1"/>
          </p:cNvSpPr>
          <p:nvPr>
            <p:ph type="body" idx="2"/>
          </p:nvPr>
        </p:nvSpPr>
        <p:spPr>
          <a:xfrm>
            <a:off x="629841" y="2057401"/>
            <a:ext cx="29493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56" name="Google Shape;156;p41"/>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7" name="Google Shape;157;p41"/>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58" name="Google Shape;158;p41"/>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9"/>
        <p:cNvGrpSpPr/>
        <p:nvPr/>
      </p:nvGrpSpPr>
      <p:grpSpPr>
        <a:xfrm>
          <a:off x="0" y="0"/>
          <a:ext cx="0" cy="0"/>
          <a:chOff x="0" y="0"/>
          <a:chExt cx="0" cy="0"/>
        </a:xfrm>
      </p:grpSpPr>
      <p:sp>
        <p:nvSpPr>
          <p:cNvPr id="160" name="Google Shape;160;p42"/>
          <p:cNvSpPr txBox="1">
            <a:spLocks noGrp="1"/>
          </p:cNvSpPr>
          <p:nvPr>
            <p:ph type="title"/>
          </p:nvPr>
        </p:nvSpPr>
        <p:spPr>
          <a:xfrm>
            <a:off x="629841" y="457200"/>
            <a:ext cx="2949300" cy="16002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3200"/>
              <a:buFont typeface="Calibri"/>
              <a:buNone/>
              <a:defRPr sz="32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1" name="Google Shape;161;p42"/>
          <p:cNvSpPr>
            <a:spLocks noGrp="1"/>
          </p:cNvSpPr>
          <p:nvPr>
            <p:ph type="pic" idx="2"/>
          </p:nvPr>
        </p:nvSpPr>
        <p:spPr>
          <a:xfrm>
            <a:off x="3887391" y="987428"/>
            <a:ext cx="4629300" cy="4873500"/>
          </a:xfrm>
          <a:prstGeom prst="rect">
            <a:avLst/>
          </a:prstGeom>
          <a:noFill/>
          <a:ln>
            <a:noFill/>
          </a:ln>
        </p:spPr>
      </p:sp>
      <p:sp>
        <p:nvSpPr>
          <p:cNvPr id="162" name="Google Shape;162;p42"/>
          <p:cNvSpPr txBox="1">
            <a:spLocks noGrp="1"/>
          </p:cNvSpPr>
          <p:nvPr>
            <p:ph type="body" idx="1"/>
          </p:nvPr>
        </p:nvSpPr>
        <p:spPr>
          <a:xfrm>
            <a:off x="629841" y="2057401"/>
            <a:ext cx="2949300" cy="38115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1600"/>
              <a:buNone/>
              <a:defRPr sz="1600"/>
            </a:lvl1pPr>
            <a:lvl2pPr marL="914400" lvl="1" indent="-228600" algn="l" rtl="0">
              <a:lnSpc>
                <a:spcPct val="90000"/>
              </a:lnSpc>
              <a:spcBef>
                <a:spcPts val="500"/>
              </a:spcBef>
              <a:spcAft>
                <a:spcPts val="0"/>
              </a:spcAft>
              <a:buClr>
                <a:schemeClr val="dk1"/>
              </a:buClr>
              <a:buSzPts val="1400"/>
              <a:buNone/>
              <a:defRPr sz="1400"/>
            </a:lvl2pPr>
            <a:lvl3pPr marL="1371600" lvl="2" indent="-228600" algn="l" rtl="0">
              <a:lnSpc>
                <a:spcPct val="90000"/>
              </a:lnSpc>
              <a:spcBef>
                <a:spcPts val="500"/>
              </a:spcBef>
              <a:spcAft>
                <a:spcPts val="0"/>
              </a:spcAft>
              <a:buClr>
                <a:schemeClr val="dk1"/>
              </a:buClr>
              <a:buSzPts val="1200"/>
              <a:buNone/>
              <a:defRPr sz="1200"/>
            </a:lvl3pPr>
            <a:lvl4pPr marL="1828800" lvl="3" indent="-228600" algn="l" rtl="0">
              <a:lnSpc>
                <a:spcPct val="90000"/>
              </a:lnSpc>
              <a:spcBef>
                <a:spcPts val="500"/>
              </a:spcBef>
              <a:spcAft>
                <a:spcPts val="0"/>
              </a:spcAft>
              <a:buClr>
                <a:schemeClr val="dk1"/>
              </a:buClr>
              <a:buSzPts val="1000"/>
              <a:buNone/>
              <a:defRPr sz="1000"/>
            </a:lvl4pPr>
            <a:lvl5pPr marL="2286000" lvl="4" indent="-228600" algn="l" rtl="0">
              <a:lnSpc>
                <a:spcPct val="9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3" name="Google Shape;163;p42"/>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4" name="Google Shape;164;p42"/>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5" name="Google Shape;165;p42"/>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6"/>
        <p:cNvGrpSpPr/>
        <p:nvPr/>
      </p:nvGrpSpPr>
      <p:grpSpPr>
        <a:xfrm>
          <a:off x="0" y="0"/>
          <a:ext cx="0" cy="0"/>
          <a:chOff x="0" y="0"/>
          <a:chExt cx="0" cy="0"/>
        </a:xfrm>
      </p:grpSpPr>
      <p:sp>
        <p:nvSpPr>
          <p:cNvPr id="167" name="Google Shape;167;p43"/>
          <p:cNvSpPr txBox="1">
            <a:spLocks noGrp="1"/>
          </p:cNvSpPr>
          <p:nvPr>
            <p:ph type="title"/>
          </p:nvPr>
        </p:nvSpPr>
        <p:spPr>
          <a:xfrm>
            <a:off x="628650" y="365127"/>
            <a:ext cx="78867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68" name="Google Shape;168;p43"/>
          <p:cNvSpPr txBox="1">
            <a:spLocks noGrp="1"/>
          </p:cNvSpPr>
          <p:nvPr>
            <p:ph type="body" idx="1"/>
          </p:nvPr>
        </p:nvSpPr>
        <p:spPr>
          <a:xfrm rot="5400000">
            <a:off x="2396399" y="57874"/>
            <a:ext cx="4351200" cy="78867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69" name="Google Shape;169;p43"/>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0" name="Google Shape;170;p43"/>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1" name="Google Shape;171;p43"/>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2"/>
        <p:cNvGrpSpPr/>
        <p:nvPr/>
      </p:nvGrpSpPr>
      <p:grpSpPr>
        <a:xfrm>
          <a:off x="0" y="0"/>
          <a:ext cx="0" cy="0"/>
          <a:chOff x="0" y="0"/>
          <a:chExt cx="0" cy="0"/>
        </a:xfrm>
      </p:grpSpPr>
      <p:sp>
        <p:nvSpPr>
          <p:cNvPr id="173" name="Google Shape;173;p44"/>
          <p:cNvSpPr txBox="1">
            <a:spLocks noGrp="1"/>
          </p:cNvSpPr>
          <p:nvPr>
            <p:ph type="title"/>
          </p:nvPr>
        </p:nvSpPr>
        <p:spPr>
          <a:xfrm rot="5400000">
            <a:off x="4623601" y="2285276"/>
            <a:ext cx="5811900" cy="1971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4" name="Google Shape;174;p44"/>
          <p:cNvSpPr txBox="1">
            <a:spLocks noGrp="1"/>
          </p:cNvSpPr>
          <p:nvPr>
            <p:ph type="body" idx="1"/>
          </p:nvPr>
        </p:nvSpPr>
        <p:spPr>
          <a:xfrm rot="5400000">
            <a:off x="623027" y="370676"/>
            <a:ext cx="5811900" cy="58008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5" name="Google Shape;175;p44"/>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6" name="Google Shape;176;p44"/>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77" name="Google Shape;177;p44"/>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p:cSld name="Title Slide">
    <p:spTree>
      <p:nvGrpSpPr>
        <p:cNvPr id="1" name="Shape 19"/>
        <p:cNvGrpSpPr/>
        <p:nvPr/>
      </p:nvGrpSpPr>
      <p:grpSpPr>
        <a:xfrm>
          <a:off x="0" y="0"/>
          <a:ext cx="0" cy="0"/>
          <a:chOff x="0" y="0"/>
          <a:chExt cx="0" cy="0"/>
        </a:xfrm>
      </p:grpSpPr>
      <p:pic>
        <p:nvPicPr>
          <p:cNvPr id="20" name="Google Shape;20;p21"/>
          <p:cNvPicPr preferRelativeResize="0"/>
          <p:nvPr/>
        </p:nvPicPr>
        <p:blipFill rotWithShape="1">
          <a:blip r:embed="rId2">
            <a:alphaModFix/>
          </a:blip>
          <a:srcRect/>
          <a:stretch/>
        </p:blipFill>
        <p:spPr>
          <a:xfrm>
            <a:off x="7159751" y="12648"/>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21" name="Google Shape;21;p21"/>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8"/>
        <p:cNvGrpSpPr/>
        <p:nvPr/>
      </p:nvGrpSpPr>
      <p:grpSpPr>
        <a:xfrm>
          <a:off x="0" y="0"/>
          <a:ext cx="0" cy="0"/>
          <a:chOff x="0" y="0"/>
          <a:chExt cx="0" cy="0"/>
        </a:xfrm>
      </p:grpSpPr>
      <p:sp>
        <p:nvSpPr>
          <p:cNvPr id="29" name="Google Shape;29;p23"/>
          <p:cNvSpPr txBox="1">
            <a:spLocks noGrp="1"/>
          </p:cNvSpPr>
          <p:nvPr>
            <p:ph type="title"/>
          </p:nvPr>
        </p:nvSpPr>
        <p:spPr>
          <a:xfrm>
            <a:off x="0" y="3200399"/>
            <a:ext cx="8915400" cy="2286000"/>
          </a:xfrm>
          <a:prstGeom prst="rect">
            <a:avLst/>
          </a:prstGeom>
          <a:solidFill>
            <a:schemeClr val="dk2"/>
          </a:solidFill>
          <a:ln>
            <a:noFill/>
          </a:ln>
        </p:spPr>
        <p:txBody>
          <a:bodyPr spcFirstLastPara="1" wrap="square" lIns="1188700" tIns="45700" rIns="274300" bIns="45700" anchor="b"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 name="Google Shape;30;p23"/>
          <p:cNvSpPr txBox="1">
            <a:spLocks noGrp="1"/>
          </p:cNvSpPr>
          <p:nvPr>
            <p:ph type="body" idx="1"/>
          </p:nvPr>
        </p:nvSpPr>
        <p:spPr>
          <a:xfrm>
            <a:off x="914400" y="5484607"/>
            <a:ext cx="8001000" cy="777300"/>
          </a:xfrm>
          <a:prstGeom prst="rect">
            <a:avLst/>
          </a:prstGeom>
          <a:solidFill>
            <a:srgbClr val="E3E5DC"/>
          </a:solidFill>
          <a:ln>
            <a:noFill/>
          </a:ln>
        </p:spPr>
        <p:txBody>
          <a:bodyPr spcFirstLastPara="1" wrap="square" lIns="292600" tIns="91425" rIns="274300" bIns="91425" anchor="ctr" anchorCtr="0">
            <a:normAutofit/>
          </a:bodyPr>
          <a:lstStyle>
            <a:lvl1pPr marL="457200" marR="0" lvl="0" indent="-228600" algn="l" rtl="0">
              <a:lnSpc>
                <a:spcPct val="100000"/>
              </a:lnSpc>
              <a:spcBef>
                <a:spcPts val="3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800"/>
              <a:buFont typeface="Noto Sans Symbols"/>
              <a:buNone/>
              <a:defRPr sz="1800" b="0" i="0" u="none" strike="noStrike" cap="none">
                <a:solidFill>
                  <a:srgbClr val="888888"/>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600"/>
              <a:buFont typeface="Noto Sans Symbols"/>
              <a:buNone/>
              <a:defRPr sz="1600" b="0" i="0" u="none" strike="noStrike" cap="none">
                <a:solidFill>
                  <a:srgbClr val="888888"/>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5pPr>
            <a:lvl6pPr marL="2743200" marR="0" lvl="5"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6pPr>
            <a:lvl7pPr marL="3200400" marR="0" lvl="6"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7pPr>
            <a:lvl8pPr marL="3657600" marR="0" lvl="7" indent="-228600" algn="l" rtl="0">
              <a:lnSpc>
                <a:spcPct val="100000"/>
              </a:lnSpc>
              <a:spcBef>
                <a:spcPts val="280"/>
              </a:spcBef>
              <a:spcAft>
                <a:spcPts val="0"/>
              </a:spcAft>
              <a:buClr>
                <a:srgbClr val="51640A"/>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8pPr>
            <a:lvl9pPr marL="4114800" marR="0" lvl="8" indent="-228600" algn="l" rtl="0">
              <a:lnSpc>
                <a:spcPct val="100000"/>
              </a:lnSpc>
              <a:spcBef>
                <a:spcPts val="280"/>
              </a:spcBef>
              <a:spcAft>
                <a:spcPts val="0"/>
              </a:spcAft>
              <a:buClr>
                <a:schemeClr val="accent1"/>
              </a:buClr>
              <a:buSzPts val="1400"/>
              <a:buFont typeface="Noto Sans Symbols"/>
              <a:buNone/>
              <a:defRPr sz="1400" b="0" i="0" u="none" strike="noStrike" cap="none">
                <a:solidFill>
                  <a:srgbClr val="888888"/>
                </a:solidFill>
                <a:latin typeface="Century Gothic"/>
                <a:ea typeface="Century Gothic"/>
                <a:cs typeface="Century Gothic"/>
                <a:sym typeface="Century Gothic"/>
              </a:defRPr>
            </a:lvl9pPr>
          </a:lstStyle>
          <a:p>
            <a:endParaRPr/>
          </a:p>
        </p:txBody>
      </p:sp>
      <p:pic>
        <p:nvPicPr>
          <p:cNvPr id="31" name="Google Shape;31;p23"/>
          <p:cNvPicPr preferRelativeResize="0"/>
          <p:nvPr/>
        </p:nvPicPr>
        <p:blipFill rotWithShape="1">
          <a:blip r:embed="rId2">
            <a:alphaModFix/>
          </a:blip>
          <a:srcRect/>
          <a:stretch/>
        </p:blipFill>
        <p:spPr>
          <a:xfrm>
            <a:off x="7159751" y="6667"/>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2" name="Google Shape;32;p23"/>
          <p:cNvSpPr txBox="1"/>
          <p:nvPr/>
        </p:nvSpPr>
        <p:spPr>
          <a:xfrm>
            <a:off x="5244268"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3"/>
        <p:cNvGrpSpPr/>
        <p:nvPr/>
      </p:nvGrpSpPr>
      <p:grpSpPr>
        <a:xfrm>
          <a:off x="0" y="0"/>
          <a:ext cx="0" cy="0"/>
          <a:chOff x="0" y="0"/>
          <a:chExt cx="0" cy="0"/>
        </a:xfrm>
      </p:grpSpPr>
      <p:sp>
        <p:nvSpPr>
          <p:cNvPr id="34" name="Google Shape;34;p24"/>
          <p:cNvSpPr txBox="1">
            <a:spLocks noGrp="1"/>
          </p:cNvSpPr>
          <p:nvPr>
            <p:ph type="title"/>
          </p:nvPr>
        </p:nvSpPr>
        <p:spPr>
          <a:xfrm>
            <a:off x="3" y="1123856"/>
            <a:ext cx="89139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 name="Google Shape;35;p24"/>
          <p:cNvSpPr txBox="1">
            <a:spLocks noGrp="1"/>
          </p:cNvSpPr>
          <p:nvPr>
            <p:ph type="body" idx="1"/>
          </p:nvPr>
        </p:nvSpPr>
        <p:spPr>
          <a:xfrm>
            <a:off x="1117600" y="2595564"/>
            <a:ext cx="3566100" cy="36813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sp>
        <p:nvSpPr>
          <p:cNvPr id="36" name="Google Shape;36;p24"/>
          <p:cNvSpPr txBox="1">
            <a:spLocks noGrp="1"/>
          </p:cNvSpPr>
          <p:nvPr>
            <p:ph type="body" idx="2"/>
          </p:nvPr>
        </p:nvSpPr>
        <p:spPr>
          <a:xfrm>
            <a:off x="5147534" y="2595564"/>
            <a:ext cx="3566100" cy="36813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6pPr>
            <a:lvl7pPr marL="3200400" marR="0" lvl="6"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7pPr>
            <a:lvl8pPr marL="3657600" marR="0" lvl="7" indent="-342900" algn="l" rtl="0">
              <a:lnSpc>
                <a:spcPct val="100000"/>
              </a:lnSpc>
              <a:spcBef>
                <a:spcPts val="36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8pPr>
            <a:lvl9pPr marL="4114800" marR="0" lvl="8" indent="-342900" algn="l" rtl="0">
              <a:lnSpc>
                <a:spcPct val="100000"/>
              </a:lnSpc>
              <a:spcBef>
                <a:spcPts val="36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9pPr>
          </a:lstStyle>
          <a:p>
            <a:endParaRPr/>
          </a:p>
        </p:txBody>
      </p:sp>
      <p:pic>
        <p:nvPicPr>
          <p:cNvPr id="37" name="Google Shape;37;p24"/>
          <p:cNvPicPr preferRelativeResize="0"/>
          <p:nvPr/>
        </p:nvPicPr>
        <p:blipFill rotWithShape="1">
          <a:blip r:embed="rId2">
            <a:alphaModFix/>
          </a:blip>
          <a:srcRect/>
          <a:stretch/>
        </p:blipFill>
        <p:spPr>
          <a:xfrm>
            <a:off x="7168896" y="21792"/>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38" name="Google Shape;38;p24"/>
          <p:cNvSpPr txBox="1"/>
          <p:nvPr/>
        </p:nvSpPr>
        <p:spPr>
          <a:xfrm>
            <a:off x="5253412"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25"/>
          <p:cNvSpPr txBox="1">
            <a:spLocks noGrp="1"/>
          </p:cNvSpPr>
          <p:nvPr>
            <p:ph type="title"/>
          </p:nvPr>
        </p:nvSpPr>
        <p:spPr>
          <a:xfrm>
            <a:off x="3" y="1123856"/>
            <a:ext cx="89139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 name="Google Shape;41;p25"/>
          <p:cNvSpPr txBox="1">
            <a:spLocks noGrp="1"/>
          </p:cNvSpPr>
          <p:nvPr>
            <p:ph type="body" idx="1"/>
          </p:nvPr>
        </p:nvSpPr>
        <p:spPr>
          <a:xfrm>
            <a:off x="1120588" y="2017714"/>
            <a:ext cx="3566100" cy="877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2" name="Google Shape;42;p25"/>
          <p:cNvSpPr txBox="1">
            <a:spLocks noGrp="1"/>
          </p:cNvSpPr>
          <p:nvPr>
            <p:ph type="body" idx="2"/>
          </p:nvPr>
        </p:nvSpPr>
        <p:spPr>
          <a:xfrm>
            <a:off x="1120588" y="3065931"/>
            <a:ext cx="3566100" cy="32109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sp>
        <p:nvSpPr>
          <p:cNvPr id="43" name="Google Shape;43;p25"/>
          <p:cNvSpPr txBox="1">
            <a:spLocks noGrp="1"/>
          </p:cNvSpPr>
          <p:nvPr>
            <p:ph type="body" idx="3"/>
          </p:nvPr>
        </p:nvSpPr>
        <p:spPr>
          <a:xfrm>
            <a:off x="5147534" y="2017714"/>
            <a:ext cx="3566100" cy="877800"/>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2000"/>
              </a:spcBef>
              <a:spcAft>
                <a:spcPts val="0"/>
              </a:spcAft>
              <a:buClr>
                <a:schemeClr val="accent1"/>
              </a:buClr>
              <a:buSzPts val="2400"/>
              <a:buFont typeface="Noto Sans Symbols"/>
              <a:buNone/>
              <a:defRPr sz="24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2000"/>
              <a:buFont typeface="Noto Sans Symbols"/>
              <a:buNone/>
              <a:defRPr sz="2000" b="1"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800"/>
              <a:buFont typeface="Noto Sans Symbols"/>
              <a:buNone/>
              <a:defRPr sz="1800" b="1"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320"/>
              </a:spcBef>
              <a:spcAft>
                <a:spcPts val="0"/>
              </a:spcAft>
              <a:buClr>
                <a:srgbClr val="51640A"/>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320"/>
              </a:spcBef>
              <a:spcAft>
                <a:spcPts val="0"/>
              </a:spcAft>
              <a:buClr>
                <a:schemeClr val="accent1"/>
              </a:buClr>
              <a:buSzPts val="1600"/>
              <a:buFont typeface="Noto Sans Symbols"/>
              <a:buNone/>
              <a:defRPr sz="1600" b="1" i="0" u="none" strike="noStrike" cap="none">
                <a:solidFill>
                  <a:srgbClr val="595959"/>
                </a:solidFill>
                <a:latin typeface="Century Gothic"/>
                <a:ea typeface="Century Gothic"/>
                <a:cs typeface="Century Gothic"/>
                <a:sym typeface="Century Gothic"/>
              </a:defRPr>
            </a:lvl9pPr>
          </a:lstStyle>
          <a:p>
            <a:endParaRPr/>
          </a:p>
        </p:txBody>
      </p:sp>
      <p:sp>
        <p:nvSpPr>
          <p:cNvPr id="44" name="Google Shape;44;p25"/>
          <p:cNvSpPr txBox="1">
            <a:spLocks noGrp="1"/>
          </p:cNvSpPr>
          <p:nvPr>
            <p:ph type="body" idx="4"/>
          </p:nvPr>
        </p:nvSpPr>
        <p:spPr>
          <a:xfrm>
            <a:off x="5147534" y="3065931"/>
            <a:ext cx="3566100" cy="3210900"/>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6pPr>
            <a:lvl7pPr marL="3200400" marR="0" lvl="6"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7pPr>
            <a:lvl8pPr marL="3657600" marR="0" lvl="7" indent="-330200" algn="l" rtl="0">
              <a:lnSpc>
                <a:spcPct val="100000"/>
              </a:lnSpc>
              <a:spcBef>
                <a:spcPts val="320"/>
              </a:spcBef>
              <a:spcAft>
                <a:spcPts val="0"/>
              </a:spcAft>
              <a:buClr>
                <a:srgbClr val="51640A"/>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8pPr>
            <a:lvl9pPr marL="4114800" marR="0" lvl="8" indent="-330200" algn="l" rtl="0">
              <a:lnSpc>
                <a:spcPct val="100000"/>
              </a:lnSpc>
              <a:spcBef>
                <a:spcPts val="320"/>
              </a:spcBef>
              <a:spcAft>
                <a:spcPts val="0"/>
              </a:spcAft>
              <a:buClr>
                <a:schemeClr val="accent1"/>
              </a:buClr>
              <a:buSzPts val="1600"/>
              <a:buFont typeface="Noto Sans Symbols"/>
              <a:buChar char="🞑"/>
              <a:defRPr sz="1600" b="0" i="0" u="none" strike="noStrike" cap="none">
                <a:solidFill>
                  <a:srgbClr val="595959"/>
                </a:solidFill>
                <a:latin typeface="Century Gothic"/>
                <a:ea typeface="Century Gothic"/>
                <a:cs typeface="Century Gothic"/>
                <a:sym typeface="Century Gothic"/>
              </a:defRPr>
            </a:lvl9pPr>
          </a:lstStyle>
          <a:p>
            <a:endParaRPr/>
          </a:p>
        </p:txBody>
      </p:sp>
      <p:cxnSp>
        <p:nvCxnSpPr>
          <p:cNvPr id="45" name="Google Shape;45;p25"/>
          <p:cNvCxnSpPr/>
          <p:nvPr/>
        </p:nvCxnSpPr>
        <p:spPr>
          <a:xfrm>
            <a:off x="1212028" y="2904567"/>
            <a:ext cx="3383400" cy="1500"/>
          </a:xfrm>
          <a:prstGeom prst="straightConnector1">
            <a:avLst/>
          </a:prstGeom>
          <a:noFill/>
          <a:ln w="38100" cap="flat" cmpd="sng">
            <a:solidFill>
              <a:srgbClr val="D5D9CC"/>
            </a:solidFill>
            <a:prstDash val="solid"/>
            <a:round/>
            <a:headEnd type="none" w="sm" len="sm"/>
            <a:tailEnd type="none" w="sm" len="sm"/>
          </a:ln>
        </p:spPr>
      </p:cxnSp>
      <p:cxnSp>
        <p:nvCxnSpPr>
          <p:cNvPr id="46" name="Google Shape;46;p25"/>
          <p:cNvCxnSpPr/>
          <p:nvPr/>
        </p:nvCxnSpPr>
        <p:spPr>
          <a:xfrm>
            <a:off x="5238974" y="2904567"/>
            <a:ext cx="3383400" cy="1500"/>
          </a:xfrm>
          <a:prstGeom prst="straightConnector1">
            <a:avLst/>
          </a:prstGeom>
          <a:noFill/>
          <a:ln w="38100" cap="flat" cmpd="sng">
            <a:solidFill>
              <a:srgbClr val="D5D9CC"/>
            </a:solidFill>
            <a:prstDash val="solid"/>
            <a:round/>
            <a:headEnd type="none" w="sm" len="sm"/>
            <a:tailEnd type="none" w="sm" len="sm"/>
          </a:ln>
        </p:spPr>
      </p:cxnSp>
      <p:cxnSp>
        <p:nvCxnSpPr>
          <p:cNvPr id="47" name="Google Shape;47;p25"/>
          <p:cNvCxnSpPr/>
          <p:nvPr/>
        </p:nvCxnSpPr>
        <p:spPr>
          <a:xfrm>
            <a:off x="1212028" y="2904567"/>
            <a:ext cx="3383400" cy="1500"/>
          </a:xfrm>
          <a:prstGeom prst="straightConnector1">
            <a:avLst/>
          </a:prstGeom>
          <a:noFill/>
          <a:ln w="38100" cap="flat" cmpd="sng">
            <a:solidFill>
              <a:srgbClr val="D5D9CC"/>
            </a:solidFill>
            <a:prstDash val="solid"/>
            <a:round/>
            <a:headEnd type="none" w="sm" len="sm"/>
            <a:tailEnd type="none" w="sm" len="sm"/>
          </a:ln>
        </p:spPr>
      </p:cxnSp>
      <p:cxnSp>
        <p:nvCxnSpPr>
          <p:cNvPr id="48" name="Google Shape;48;p25"/>
          <p:cNvCxnSpPr/>
          <p:nvPr/>
        </p:nvCxnSpPr>
        <p:spPr>
          <a:xfrm>
            <a:off x="5238974" y="2904567"/>
            <a:ext cx="3383400" cy="1500"/>
          </a:xfrm>
          <a:prstGeom prst="straightConnector1">
            <a:avLst/>
          </a:prstGeom>
          <a:noFill/>
          <a:ln w="38100" cap="flat" cmpd="sng">
            <a:solidFill>
              <a:srgbClr val="D5D9CC"/>
            </a:solidFill>
            <a:prstDash val="solid"/>
            <a:round/>
            <a:headEnd type="none" w="sm" len="sm"/>
            <a:tailEnd type="none" w="sm" len="sm"/>
          </a:ln>
        </p:spPr>
      </p:cxnSp>
      <p:cxnSp>
        <p:nvCxnSpPr>
          <p:cNvPr id="49" name="Google Shape;49;p25"/>
          <p:cNvCxnSpPr/>
          <p:nvPr/>
        </p:nvCxnSpPr>
        <p:spPr>
          <a:xfrm>
            <a:off x="1212028" y="2904567"/>
            <a:ext cx="3383400" cy="1500"/>
          </a:xfrm>
          <a:prstGeom prst="straightConnector1">
            <a:avLst/>
          </a:prstGeom>
          <a:noFill/>
          <a:ln w="38100" cap="flat" cmpd="sng">
            <a:solidFill>
              <a:srgbClr val="D5D9CC"/>
            </a:solidFill>
            <a:prstDash val="solid"/>
            <a:round/>
            <a:headEnd type="none" w="sm" len="sm"/>
            <a:tailEnd type="none" w="sm" len="sm"/>
          </a:ln>
        </p:spPr>
      </p:cxnSp>
      <p:cxnSp>
        <p:nvCxnSpPr>
          <p:cNvPr id="50" name="Google Shape;50;p25"/>
          <p:cNvCxnSpPr/>
          <p:nvPr/>
        </p:nvCxnSpPr>
        <p:spPr>
          <a:xfrm>
            <a:off x="5238974" y="2904567"/>
            <a:ext cx="3383400" cy="1500"/>
          </a:xfrm>
          <a:prstGeom prst="straightConnector1">
            <a:avLst/>
          </a:prstGeom>
          <a:noFill/>
          <a:ln w="38100" cap="flat" cmpd="sng">
            <a:solidFill>
              <a:srgbClr val="D5D9CC"/>
            </a:solidFill>
            <a:prstDash val="solid"/>
            <a:round/>
            <a:headEnd type="none" w="sm" len="sm"/>
            <a:tailEnd type="none" w="sm" len="sm"/>
          </a:ln>
        </p:spPr>
      </p:cxnSp>
      <p:pic>
        <p:nvPicPr>
          <p:cNvPr id="51" name="Google Shape;51;p25"/>
          <p:cNvPicPr preferRelativeResize="0"/>
          <p:nvPr/>
        </p:nvPicPr>
        <p:blipFill rotWithShape="1">
          <a:blip r:embed="rId2">
            <a:alphaModFix/>
          </a:blip>
          <a:srcRect/>
          <a:stretch/>
        </p:blipFill>
        <p:spPr>
          <a:xfrm>
            <a:off x="7168896" y="12648"/>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2" name="Google Shape;52;p25"/>
          <p:cNvSpPr txBox="1"/>
          <p:nvPr/>
        </p:nvSpPr>
        <p:spPr>
          <a:xfrm>
            <a:off x="5244268"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a:off x="3" y="1123856"/>
            <a:ext cx="8913900" cy="9144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pic>
        <p:nvPicPr>
          <p:cNvPr id="55" name="Google Shape;55;p26"/>
          <p:cNvPicPr preferRelativeResize="0"/>
          <p:nvPr/>
        </p:nvPicPr>
        <p:blipFill rotWithShape="1">
          <a:blip r:embed="rId2">
            <a:alphaModFix/>
          </a:blip>
          <a:srcRect/>
          <a:stretch/>
        </p:blipFill>
        <p:spPr>
          <a:xfrm>
            <a:off x="7168896" y="12648"/>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6" name="Google Shape;56;p26"/>
          <p:cNvSpPr txBox="1"/>
          <p:nvPr/>
        </p:nvSpPr>
        <p:spPr>
          <a:xfrm>
            <a:off x="5244268"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7"/>
        <p:cNvGrpSpPr/>
        <p:nvPr/>
      </p:nvGrpSpPr>
      <p:grpSpPr>
        <a:xfrm>
          <a:off x="0" y="0"/>
          <a:ext cx="0" cy="0"/>
          <a:chOff x="0" y="0"/>
          <a:chExt cx="0" cy="0"/>
        </a:xfrm>
      </p:grpSpPr>
      <p:pic>
        <p:nvPicPr>
          <p:cNvPr id="58" name="Google Shape;58;p27"/>
          <p:cNvPicPr preferRelativeResize="0"/>
          <p:nvPr/>
        </p:nvPicPr>
        <p:blipFill rotWithShape="1">
          <a:blip r:embed="rId2">
            <a:alphaModFix/>
          </a:blip>
          <a:srcRect/>
          <a:stretch/>
        </p:blipFill>
        <p:spPr>
          <a:xfrm>
            <a:off x="7159752" y="9144"/>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59" name="Google Shape;59;p27"/>
          <p:cNvSpPr txBox="1"/>
          <p:nvPr/>
        </p:nvSpPr>
        <p:spPr>
          <a:xfrm>
            <a:off x="5253412"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60"/>
        <p:cNvGrpSpPr/>
        <p:nvPr/>
      </p:nvGrpSpPr>
      <p:grpSpPr>
        <a:xfrm>
          <a:off x="0" y="0"/>
          <a:ext cx="0" cy="0"/>
          <a:chOff x="0" y="0"/>
          <a:chExt cx="0" cy="0"/>
        </a:xfrm>
      </p:grpSpPr>
      <p:sp>
        <p:nvSpPr>
          <p:cNvPr id="61" name="Google Shape;61;p28"/>
          <p:cNvSpPr txBox="1">
            <a:spLocks noGrp="1"/>
          </p:cNvSpPr>
          <p:nvPr>
            <p:ph type="title"/>
          </p:nvPr>
        </p:nvSpPr>
        <p:spPr>
          <a:xfrm>
            <a:off x="0" y="1124712"/>
            <a:ext cx="8915400" cy="914400"/>
          </a:xfrm>
          <a:prstGeom prst="rect">
            <a:avLst/>
          </a:prstGeom>
          <a:solidFill>
            <a:schemeClr val="dk2"/>
          </a:solidFill>
          <a:ln>
            <a:noFill/>
          </a:ln>
        </p:spPr>
        <p:txBody>
          <a:bodyPr spcFirstLastPara="1" wrap="square" lIns="1188700" tIns="45700" rIns="274300" bIns="45700" anchor="ctr" anchorCtr="0">
            <a:normAutofit/>
          </a:bodyPr>
          <a:lstStyle>
            <a:lvl1pPr marR="0" lvl="0" algn="l" rtl="0">
              <a:lnSpc>
                <a:spcPct val="100000"/>
              </a:lnSpc>
              <a:spcBef>
                <a:spcPts val="0"/>
              </a:spcBef>
              <a:spcAft>
                <a:spcPts val="0"/>
              </a:spcAft>
              <a:buClr>
                <a:schemeClr val="lt1"/>
              </a:buClr>
              <a:buSzPts val="3600"/>
              <a:buFont typeface="Century Gothic"/>
              <a:buNone/>
              <a:defRPr sz="36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 name="Google Shape;62;p28"/>
          <p:cNvSpPr txBox="1">
            <a:spLocks noGrp="1"/>
          </p:cNvSpPr>
          <p:nvPr>
            <p:ph type="body" idx="1"/>
          </p:nvPr>
        </p:nvSpPr>
        <p:spPr>
          <a:xfrm>
            <a:off x="5147534" y="2590803"/>
            <a:ext cx="3566100" cy="36861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20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1pPr>
            <a:lvl2pPr marL="914400" marR="0" lvl="1"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2pPr>
            <a:lvl3pPr marL="1371600" marR="0" lvl="2"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3pPr>
            <a:lvl4pPr marL="1828800" marR="0" lvl="3" indent="-342900" algn="l" rtl="0">
              <a:lnSpc>
                <a:spcPct val="100000"/>
              </a:lnSpc>
              <a:spcBef>
                <a:spcPts val="600"/>
              </a:spcBef>
              <a:spcAft>
                <a:spcPts val="0"/>
              </a:spcAft>
              <a:buClr>
                <a:srgbClr val="51640A"/>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4pPr>
            <a:lvl5pPr marL="2286000" marR="0" lvl="4" indent="-342900" algn="l" rtl="0">
              <a:lnSpc>
                <a:spcPct val="100000"/>
              </a:lnSpc>
              <a:spcBef>
                <a:spcPts val="600"/>
              </a:spcBef>
              <a:spcAft>
                <a:spcPts val="0"/>
              </a:spcAft>
              <a:buClr>
                <a:schemeClr val="accent1"/>
              </a:buClr>
              <a:buSzPts val="1800"/>
              <a:buFont typeface="Noto Sans Symbols"/>
              <a:buChar char="🞑"/>
              <a:defRPr sz="1800" b="0" i="0" u="none" strike="noStrike" cap="none">
                <a:solidFill>
                  <a:srgbClr val="595959"/>
                </a:solidFill>
                <a:latin typeface="Century Gothic"/>
                <a:ea typeface="Century Gothic"/>
                <a:cs typeface="Century Gothic"/>
                <a:sym typeface="Century Gothic"/>
              </a:defRPr>
            </a:lvl5pPr>
            <a:lvl6pPr marL="2743200" marR="0" lvl="5"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6pPr>
            <a:lvl7pPr marL="3200400" marR="0" lvl="6"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7pPr>
            <a:lvl8pPr marL="3657600" marR="0" lvl="7" indent="-355600" algn="l" rtl="0">
              <a:lnSpc>
                <a:spcPct val="100000"/>
              </a:lnSpc>
              <a:spcBef>
                <a:spcPts val="400"/>
              </a:spcBef>
              <a:spcAft>
                <a:spcPts val="0"/>
              </a:spcAft>
              <a:buClr>
                <a:srgbClr val="51640A"/>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8pPr>
            <a:lvl9pPr marL="4114800" marR="0" lvl="8" indent="-355600" algn="l" rtl="0">
              <a:lnSpc>
                <a:spcPct val="100000"/>
              </a:lnSpc>
              <a:spcBef>
                <a:spcPts val="400"/>
              </a:spcBef>
              <a:spcAft>
                <a:spcPts val="0"/>
              </a:spcAft>
              <a:buClr>
                <a:schemeClr val="accent1"/>
              </a:buClr>
              <a:buSzPts val="2000"/>
              <a:buFont typeface="Noto Sans Symbols"/>
              <a:buChar char="🞑"/>
              <a:defRPr sz="2000" b="0" i="0" u="none" strike="noStrike" cap="none">
                <a:solidFill>
                  <a:srgbClr val="595959"/>
                </a:solidFill>
                <a:latin typeface="Century Gothic"/>
                <a:ea typeface="Century Gothic"/>
                <a:cs typeface="Century Gothic"/>
                <a:sym typeface="Century Gothic"/>
              </a:defRPr>
            </a:lvl9pPr>
          </a:lstStyle>
          <a:p>
            <a:endParaRPr/>
          </a:p>
        </p:txBody>
      </p:sp>
      <p:sp>
        <p:nvSpPr>
          <p:cNvPr id="63" name="Google Shape;63;p28"/>
          <p:cNvSpPr txBox="1">
            <a:spLocks noGrp="1"/>
          </p:cNvSpPr>
          <p:nvPr>
            <p:ph type="body" idx="2"/>
          </p:nvPr>
        </p:nvSpPr>
        <p:spPr>
          <a:xfrm>
            <a:off x="900952" y="2039111"/>
            <a:ext cx="3566100" cy="4224600"/>
          </a:xfrm>
          <a:prstGeom prst="rect">
            <a:avLst/>
          </a:prstGeom>
          <a:solidFill>
            <a:srgbClr val="E3E5DC"/>
          </a:solidFill>
          <a:ln>
            <a:noFill/>
          </a:ln>
        </p:spPr>
        <p:txBody>
          <a:bodyPr spcFirstLastPara="1" wrap="square" lIns="292600" tIns="274300" rIns="274300" bIns="274300" anchor="t" anchorCtr="0">
            <a:normAutofit/>
          </a:bodyPr>
          <a:lstStyle>
            <a:lvl1pPr marL="457200" marR="0" lvl="0" indent="-228600" algn="l" rtl="0">
              <a:lnSpc>
                <a:spcPct val="100000"/>
              </a:lnSpc>
              <a:spcBef>
                <a:spcPts val="2000"/>
              </a:spcBef>
              <a:spcAft>
                <a:spcPts val="0"/>
              </a:spcAft>
              <a:buClr>
                <a:schemeClr val="accent1"/>
              </a:buClr>
              <a:buSzPts val="1800"/>
              <a:buFont typeface="Noto Sans Symbols"/>
              <a:buNone/>
              <a:defRPr sz="1800" b="0" i="0" u="none" strike="noStrike" cap="none">
                <a:solidFill>
                  <a:srgbClr val="595959"/>
                </a:solidFill>
                <a:latin typeface="Century Gothic"/>
                <a:ea typeface="Century Gothic"/>
                <a:cs typeface="Century Gothic"/>
                <a:sym typeface="Century Gothic"/>
              </a:defRPr>
            </a:lvl1pPr>
            <a:lvl2pPr marL="914400" marR="0" lvl="1" indent="-228600" algn="l" rtl="0">
              <a:lnSpc>
                <a:spcPct val="100000"/>
              </a:lnSpc>
              <a:spcBef>
                <a:spcPts val="600"/>
              </a:spcBef>
              <a:spcAft>
                <a:spcPts val="0"/>
              </a:spcAft>
              <a:buClr>
                <a:srgbClr val="51640A"/>
              </a:buClr>
              <a:buSzPts val="1200"/>
              <a:buFont typeface="Noto Sans Symbols"/>
              <a:buNone/>
              <a:defRPr sz="1200" b="0" i="0" u="none" strike="noStrike" cap="none">
                <a:solidFill>
                  <a:srgbClr val="595959"/>
                </a:solidFill>
                <a:latin typeface="Century Gothic"/>
                <a:ea typeface="Century Gothic"/>
                <a:cs typeface="Century Gothic"/>
                <a:sym typeface="Century Gothic"/>
              </a:defRPr>
            </a:lvl2pPr>
            <a:lvl3pPr marL="1371600" marR="0" lvl="2" indent="-228600" algn="l" rtl="0">
              <a:lnSpc>
                <a:spcPct val="100000"/>
              </a:lnSpc>
              <a:spcBef>
                <a:spcPts val="600"/>
              </a:spcBef>
              <a:spcAft>
                <a:spcPts val="0"/>
              </a:spcAft>
              <a:buClr>
                <a:schemeClr val="accent1"/>
              </a:buClr>
              <a:buSzPts val="1000"/>
              <a:buFont typeface="Noto Sans Symbols"/>
              <a:buNone/>
              <a:defRPr sz="1000" b="0" i="0" u="none" strike="noStrike" cap="none">
                <a:solidFill>
                  <a:srgbClr val="595959"/>
                </a:solidFill>
                <a:latin typeface="Century Gothic"/>
                <a:ea typeface="Century Gothic"/>
                <a:cs typeface="Century Gothic"/>
                <a:sym typeface="Century Gothic"/>
              </a:defRPr>
            </a:lvl3pPr>
            <a:lvl4pPr marL="1828800" marR="0" lvl="3" indent="-228600" algn="l" rtl="0">
              <a:lnSpc>
                <a:spcPct val="100000"/>
              </a:lnSpc>
              <a:spcBef>
                <a:spcPts val="60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4pPr>
            <a:lvl5pPr marL="2286000" marR="0" lvl="4" indent="-228600" algn="l" rtl="0">
              <a:lnSpc>
                <a:spcPct val="100000"/>
              </a:lnSpc>
              <a:spcBef>
                <a:spcPts val="60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5pPr>
            <a:lvl6pPr marL="2743200" marR="0" lvl="5"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6pPr>
            <a:lvl7pPr marL="3200400" marR="0" lvl="6"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7pPr>
            <a:lvl8pPr marL="3657600" marR="0" lvl="7" indent="-228600" algn="l" rtl="0">
              <a:lnSpc>
                <a:spcPct val="100000"/>
              </a:lnSpc>
              <a:spcBef>
                <a:spcPts val="180"/>
              </a:spcBef>
              <a:spcAft>
                <a:spcPts val="0"/>
              </a:spcAft>
              <a:buClr>
                <a:srgbClr val="51640A"/>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8pPr>
            <a:lvl9pPr marL="4114800" marR="0" lvl="8" indent="-228600" algn="l" rtl="0">
              <a:lnSpc>
                <a:spcPct val="100000"/>
              </a:lnSpc>
              <a:spcBef>
                <a:spcPts val="180"/>
              </a:spcBef>
              <a:spcAft>
                <a:spcPts val="0"/>
              </a:spcAft>
              <a:buClr>
                <a:schemeClr val="accent1"/>
              </a:buClr>
              <a:buSzPts val="900"/>
              <a:buFont typeface="Noto Sans Symbols"/>
              <a:buNone/>
              <a:defRPr sz="900" b="0" i="0" u="none" strike="noStrike" cap="none">
                <a:solidFill>
                  <a:srgbClr val="595959"/>
                </a:solidFill>
                <a:latin typeface="Century Gothic"/>
                <a:ea typeface="Century Gothic"/>
                <a:cs typeface="Century Gothic"/>
                <a:sym typeface="Century Gothic"/>
              </a:defRPr>
            </a:lvl9pPr>
          </a:lstStyle>
          <a:p>
            <a:endParaRPr/>
          </a:p>
        </p:txBody>
      </p:sp>
      <p:pic>
        <p:nvPicPr>
          <p:cNvPr id="64" name="Google Shape;64;p28"/>
          <p:cNvPicPr preferRelativeResize="0"/>
          <p:nvPr/>
        </p:nvPicPr>
        <p:blipFill rotWithShape="1">
          <a:blip r:embed="rId2">
            <a:alphaModFix/>
          </a:blip>
          <a:srcRect/>
          <a:stretch/>
        </p:blipFill>
        <p:spPr>
          <a:xfrm>
            <a:off x="7168896" y="9144"/>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
        <p:nvSpPr>
          <p:cNvPr id="65" name="Google Shape;65;p28"/>
          <p:cNvSpPr txBox="1"/>
          <p:nvPr/>
        </p:nvSpPr>
        <p:spPr>
          <a:xfrm>
            <a:off x="5253412"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p:nvPr/>
        </p:nvSpPr>
        <p:spPr>
          <a:xfrm>
            <a:off x="2638730" y="6387737"/>
            <a:ext cx="184800" cy="369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1" name="Google Shape;11;p16"/>
          <p:cNvSpPr txBox="1"/>
          <p:nvPr/>
        </p:nvSpPr>
        <p:spPr>
          <a:xfrm>
            <a:off x="5262556" y="6590670"/>
            <a:ext cx="4714800" cy="2307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900" b="0" i="0" u="none" strike="noStrike" cap="none">
                <a:solidFill>
                  <a:schemeClr val="dk1"/>
                </a:solidFill>
                <a:latin typeface="Century Gothic"/>
                <a:ea typeface="Century Gothic"/>
                <a:cs typeface="Century Gothic"/>
                <a:sym typeface="Century Gothic"/>
              </a:rPr>
              <a:t>Copyrights © 2017 Innodatatics Inc. All Rights Reserved</a:t>
            </a:r>
            <a:endParaRPr sz="900" b="0" i="0" u="none" strike="noStrike" cap="none">
              <a:solidFill>
                <a:schemeClr val="dk1"/>
              </a:solidFill>
              <a:latin typeface="Century Gothic"/>
              <a:ea typeface="Century Gothic"/>
              <a:cs typeface="Century Gothic"/>
              <a:sym typeface="Century Gothic"/>
            </a:endParaRPr>
          </a:p>
        </p:txBody>
      </p:sp>
      <p:pic>
        <p:nvPicPr>
          <p:cNvPr id="12" name="Google Shape;12;p16"/>
          <p:cNvPicPr preferRelativeResize="0"/>
          <p:nvPr/>
        </p:nvPicPr>
        <p:blipFill rotWithShape="1">
          <a:blip r:embed="rId17">
            <a:alphaModFix/>
          </a:blip>
          <a:srcRect/>
          <a:stretch/>
        </p:blipFill>
        <p:spPr>
          <a:xfrm>
            <a:off x="7159751" y="6667"/>
            <a:ext cx="1975200" cy="426900"/>
          </a:xfrm>
          <a:prstGeom prst="roundRect">
            <a:avLst>
              <a:gd name="adj" fmla="val 16667"/>
            </a:avLst>
          </a:prstGeom>
          <a:noFill/>
          <a:ln>
            <a:noFill/>
          </a:ln>
          <a:effectLst>
            <a:outerShdw blurRad="76200" dist="38100" dir="7800000" algn="tl" rotWithShape="0">
              <a:srgbClr val="000000">
                <a:alpha val="40000"/>
              </a:srgbClr>
            </a:outerShdw>
          </a:effectLst>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44">
          <p15:clr>
            <a:srgbClr val="F26B43"/>
          </p15:clr>
        </p15:guide>
        <p15:guide id="2" pos="568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628650" y="365127"/>
            <a:ext cx="78867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08" name="Google Shape;108;p19"/>
          <p:cNvSpPr txBox="1">
            <a:spLocks noGrp="1"/>
          </p:cNvSpPr>
          <p:nvPr>
            <p:ph type="body" idx="1"/>
          </p:nvPr>
        </p:nvSpPr>
        <p:spPr>
          <a:xfrm>
            <a:off x="628650" y="1825625"/>
            <a:ext cx="7886700" cy="435120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9" name="Google Shape;109;p19"/>
          <p:cNvSpPr txBox="1">
            <a:spLocks noGrp="1"/>
          </p:cNvSpPr>
          <p:nvPr>
            <p:ph type="dt" idx="10"/>
          </p:nvPr>
        </p:nvSpPr>
        <p:spPr>
          <a:xfrm>
            <a:off x="628650" y="6356352"/>
            <a:ext cx="2057400" cy="3651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19"/>
          <p:cNvSpPr txBox="1">
            <a:spLocks noGrp="1"/>
          </p:cNvSpPr>
          <p:nvPr>
            <p:ph type="ftr" idx="11"/>
          </p:nvPr>
        </p:nvSpPr>
        <p:spPr>
          <a:xfrm>
            <a:off x="3028950" y="6356352"/>
            <a:ext cx="3086100" cy="3651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19"/>
          <p:cNvSpPr txBox="1">
            <a:spLocks noGrp="1"/>
          </p:cNvSpPr>
          <p:nvPr>
            <p:ph type="sldNum" idx="12"/>
          </p:nvPr>
        </p:nvSpPr>
        <p:spPr>
          <a:xfrm>
            <a:off x="6457950" y="6356352"/>
            <a:ext cx="2057400" cy="3651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6" r:id="rId1"/>
    <p:sldLayoutId id="2147483668" r:id="rId2"/>
    <p:sldLayoutId id="2147483669" r:id="rId3"/>
    <p:sldLayoutId id="2147483670" r:id="rId4"/>
    <p:sldLayoutId id="2147483672" r:id="rId5"/>
    <p:sldLayoutId id="2147483673" r:id="rId6"/>
    <p:sldLayoutId id="2147483674" r:id="rId7"/>
    <p:sldLayoutId id="2147483675" r:id="rId8"/>
    <p:sldLayoutId id="214748367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6.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6.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6.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2.jp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6.xml"/><Relationship Id="rId5" Type="http://schemas.openxmlformats.org/officeDocument/2006/relationships/image" Target="../media/image34.jpg"/><Relationship Id="rId4" Type="http://schemas.openxmlformats.org/officeDocument/2006/relationships/image" Target="../media/image33.jp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35.jp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6.xml"/><Relationship Id="rId4" Type="http://schemas.openxmlformats.org/officeDocument/2006/relationships/image" Target="../media/image36.jp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38.jp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39.jp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16.xml"/><Relationship Id="rId4" Type="http://schemas.openxmlformats.org/officeDocument/2006/relationships/image" Target="../media/image40.jp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16.xml"/><Relationship Id="rId4" Type="http://schemas.openxmlformats.org/officeDocument/2006/relationships/image" Target="../media/image41.jp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16.xml"/><Relationship Id="rId4" Type="http://schemas.openxmlformats.org/officeDocument/2006/relationships/image" Target="../media/image37.jp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6.xml"/><Relationship Id="rId4" Type="http://schemas.openxmlformats.org/officeDocument/2006/relationships/image" Target="../media/image43.jp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44.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16.xml"/><Relationship Id="rId4" Type="http://schemas.openxmlformats.org/officeDocument/2006/relationships/image" Target="../media/image45.jp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6.xml"/><Relationship Id="rId4" Type="http://schemas.openxmlformats.org/officeDocument/2006/relationships/image" Target="../media/image46.jpg"/></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16.xml"/><Relationship Id="rId4" Type="http://schemas.openxmlformats.org/officeDocument/2006/relationships/image" Target="../media/image47.jpg"/></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16.xml"/><Relationship Id="rId4" Type="http://schemas.openxmlformats.org/officeDocument/2006/relationships/image" Target="../media/image48.jp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16.xml"/><Relationship Id="rId4" Type="http://schemas.openxmlformats.org/officeDocument/2006/relationships/image" Target="../media/image49.jp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16.xml"/><Relationship Id="rId4" Type="http://schemas.openxmlformats.org/officeDocument/2006/relationships/image" Target="../media/image50.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6.xml"/><Relationship Id="rId4" Type="http://schemas.openxmlformats.org/officeDocument/2006/relationships/image" Target="../media/image51.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16.xml"/><Relationship Id="rId4" Type="http://schemas.openxmlformats.org/officeDocument/2006/relationships/image" Target="../media/image52.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16.xml"/><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16.xml"/><Relationship Id="rId4" Type="http://schemas.openxmlformats.org/officeDocument/2006/relationships/image" Target="../media/image54.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16.xml"/><Relationship Id="rId4"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16.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6.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16.xml"/><Relationship Id="rId4" Type="http://schemas.openxmlformats.org/officeDocument/2006/relationships/image" Target="../media/image6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1026" name="Picture 2">
            <a:extLst>
              <a:ext uri="{FF2B5EF4-FFF2-40B4-BE49-F238E27FC236}">
                <a16:creationId xmlns:a16="http://schemas.microsoft.com/office/drawing/2014/main" id="{36CC7F25-45E5-D8DA-B8E2-485D717957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22488"/>
            <a:ext cx="9144000" cy="3527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7AD8A4D-FFEB-98C5-D044-39826F84EAE8}"/>
              </a:ext>
            </a:extLst>
          </p:cNvPr>
          <p:cNvSpPr txBox="1"/>
          <p:nvPr/>
        </p:nvSpPr>
        <p:spPr>
          <a:xfrm>
            <a:off x="66675" y="772315"/>
            <a:ext cx="9010649" cy="646331"/>
          </a:xfrm>
          <a:prstGeom prst="rect">
            <a:avLst/>
          </a:prstGeom>
          <a:noFill/>
        </p:spPr>
        <p:txBody>
          <a:bodyPr wrap="square">
            <a:spAutoFit/>
          </a:bodyPr>
          <a:lstStyle/>
          <a:p>
            <a:pPr algn="ctr"/>
            <a:r>
              <a:rPr kumimoji="0" lang="en-IN" sz="3600" b="1" i="0" u="sng" strike="noStrike" kern="0" cap="none" spc="0" normalizeH="0" baseline="0" noProof="0" dirty="0">
                <a:ln>
                  <a:noFill/>
                </a:ln>
                <a:solidFill>
                  <a:srgbClr val="21449B"/>
                </a:solidFill>
                <a:effectLst/>
                <a:uLnTx/>
                <a:uFillTx/>
                <a:latin typeface="Agency FB" panose="020B0503020202020204" pitchFamily="34" charset="0"/>
                <a:cs typeface="Arial"/>
                <a:sym typeface="Arial"/>
              </a:rPr>
              <a:t>Clustering on World Development Measurements</a:t>
            </a:r>
            <a:endParaRPr lang="en-IN" dirty="0"/>
          </a:p>
        </p:txBody>
      </p:sp>
    </p:spTree>
    <p:extLst>
      <p:ext uri="{BB962C8B-B14F-4D97-AF65-F5344CB8AC3E}">
        <p14:creationId xmlns:p14="http://schemas.microsoft.com/office/powerpoint/2010/main" val="10767201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FA3899A8-6DEB-6ECA-5960-71382E1D3DC4}"/>
              </a:ext>
            </a:extLst>
          </p:cNvPr>
          <p:cNvSpPr txBox="1"/>
          <p:nvPr/>
        </p:nvSpPr>
        <p:spPr>
          <a:xfrm>
            <a:off x="139532" y="1025827"/>
            <a:ext cx="8503148" cy="369332"/>
          </a:xfrm>
          <a:prstGeom prst="rect">
            <a:avLst/>
          </a:prstGeom>
          <a:noFill/>
        </p:spPr>
        <p:txBody>
          <a:bodyPr wrap="square">
            <a:spAutoFit/>
          </a:bodyPr>
          <a:lstStyle/>
          <a:p>
            <a:r>
              <a:rPr lang="en-IN" sz="1800" b="1" dirty="0">
                <a:latin typeface="+mn-lt"/>
              </a:rPr>
              <a:t>Representation of NULL values.</a:t>
            </a:r>
          </a:p>
        </p:txBody>
      </p:sp>
      <p:pic>
        <p:nvPicPr>
          <p:cNvPr id="5" name="Picture 4">
            <a:extLst>
              <a:ext uri="{FF2B5EF4-FFF2-40B4-BE49-F238E27FC236}">
                <a16:creationId xmlns:a16="http://schemas.microsoft.com/office/drawing/2014/main" id="{32FF05B6-1DE7-5F94-EE3A-08EE431D84C6}"/>
              </a:ext>
            </a:extLst>
          </p:cNvPr>
          <p:cNvPicPr>
            <a:picLocks noChangeAspect="1"/>
          </p:cNvPicPr>
          <p:nvPr/>
        </p:nvPicPr>
        <p:blipFill>
          <a:blip r:embed="rId4"/>
          <a:stretch>
            <a:fillRect/>
          </a:stretch>
        </p:blipFill>
        <p:spPr>
          <a:xfrm>
            <a:off x="25938" y="1806518"/>
            <a:ext cx="8978530" cy="4437014"/>
          </a:xfrm>
          <a:prstGeom prst="rect">
            <a:avLst/>
          </a:prstGeom>
        </p:spPr>
      </p:pic>
      <p:sp>
        <p:nvSpPr>
          <p:cNvPr id="6" name="Google Shape;370;p6">
            <a:extLst>
              <a:ext uri="{FF2B5EF4-FFF2-40B4-BE49-F238E27FC236}">
                <a16:creationId xmlns:a16="http://schemas.microsoft.com/office/drawing/2014/main" id="{2D04192F-1F93-0673-5893-C68414558990}"/>
              </a:ext>
            </a:extLst>
          </p:cNvPr>
          <p:cNvSpPr txBox="1"/>
          <p:nvPr/>
        </p:nvSpPr>
        <p:spPr>
          <a:xfrm>
            <a:off x="185195" y="298174"/>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600" b="1" i="0" u="sng" strike="noStrike" cap="none" dirty="0">
                <a:solidFill>
                  <a:schemeClr val="accent6">
                    <a:lumMod val="75000"/>
                  </a:schemeClr>
                </a:solidFill>
                <a:latin typeface="Agency FB" panose="020B0503020202020204" pitchFamily="34" charset="0"/>
                <a:sym typeface="Arial"/>
              </a:rPr>
              <a:t>Exploratory Data Analysis (EDA)</a:t>
            </a:r>
            <a:endParaRPr lang="en-IN" sz="36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1494175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161EE5F2-E1C2-FF0B-7DCB-0ABFD3569513}"/>
              </a:ext>
            </a:extLst>
          </p:cNvPr>
          <p:cNvSpPr txBox="1"/>
          <p:nvPr/>
        </p:nvSpPr>
        <p:spPr>
          <a:xfrm>
            <a:off x="119212" y="854894"/>
            <a:ext cx="8374548" cy="369332"/>
          </a:xfrm>
          <a:prstGeom prst="rect">
            <a:avLst/>
          </a:prstGeom>
          <a:noFill/>
        </p:spPr>
        <p:txBody>
          <a:bodyPr wrap="square" rtlCol="0">
            <a:spAutoFit/>
          </a:bodyPr>
          <a:lstStyle/>
          <a:p>
            <a:r>
              <a:rPr lang="en-IN" sz="1800" dirty="0">
                <a:latin typeface="+mn-lt"/>
              </a:rPr>
              <a:t>Dealing with Datatypes, NULL values and Unnecessary columns</a:t>
            </a:r>
          </a:p>
        </p:txBody>
      </p:sp>
      <p:pic>
        <p:nvPicPr>
          <p:cNvPr id="11" name="Picture 10">
            <a:extLst>
              <a:ext uri="{FF2B5EF4-FFF2-40B4-BE49-F238E27FC236}">
                <a16:creationId xmlns:a16="http://schemas.microsoft.com/office/drawing/2014/main" id="{C8A43E86-CCA6-7A0E-EE08-94598F4ADF1B}"/>
              </a:ext>
            </a:extLst>
          </p:cNvPr>
          <p:cNvPicPr>
            <a:picLocks noChangeAspect="1"/>
          </p:cNvPicPr>
          <p:nvPr/>
        </p:nvPicPr>
        <p:blipFill>
          <a:blip r:embed="rId4"/>
          <a:stretch>
            <a:fillRect/>
          </a:stretch>
        </p:blipFill>
        <p:spPr>
          <a:xfrm>
            <a:off x="230972" y="1824507"/>
            <a:ext cx="3984147" cy="5033493"/>
          </a:xfrm>
          <a:prstGeom prst="rect">
            <a:avLst/>
          </a:prstGeom>
        </p:spPr>
      </p:pic>
      <p:pic>
        <p:nvPicPr>
          <p:cNvPr id="13" name="Picture 12">
            <a:extLst>
              <a:ext uri="{FF2B5EF4-FFF2-40B4-BE49-F238E27FC236}">
                <a16:creationId xmlns:a16="http://schemas.microsoft.com/office/drawing/2014/main" id="{1F2EDA21-7958-A87F-2FDD-FF567E0C1A3F}"/>
              </a:ext>
            </a:extLst>
          </p:cNvPr>
          <p:cNvPicPr>
            <a:picLocks noChangeAspect="1"/>
          </p:cNvPicPr>
          <p:nvPr/>
        </p:nvPicPr>
        <p:blipFill>
          <a:blip r:embed="rId5"/>
          <a:stretch>
            <a:fillRect/>
          </a:stretch>
        </p:blipFill>
        <p:spPr>
          <a:xfrm>
            <a:off x="4653280" y="1721961"/>
            <a:ext cx="4259748" cy="5136039"/>
          </a:xfrm>
          <a:prstGeom prst="rect">
            <a:avLst/>
          </a:prstGeom>
        </p:spPr>
      </p:pic>
      <p:sp>
        <p:nvSpPr>
          <p:cNvPr id="14" name="TextBox 13">
            <a:extLst>
              <a:ext uri="{FF2B5EF4-FFF2-40B4-BE49-F238E27FC236}">
                <a16:creationId xmlns:a16="http://schemas.microsoft.com/office/drawing/2014/main" id="{990C302D-0A0D-975F-C1DA-4DEC26A46A6C}"/>
              </a:ext>
            </a:extLst>
          </p:cNvPr>
          <p:cNvSpPr txBox="1"/>
          <p:nvPr/>
        </p:nvSpPr>
        <p:spPr>
          <a:xfrm>
            <a:off x="245325" y="1361955"/>
            <a:ext cx="1977720" cy="307777"/>
          </a:xfrm>
          <a:prstGeom prst="rect">
            <a:avLst/>
          </a:prstGeom>
          <a:noFill/>
        </p:spPr>
        <p:txBody>
          <a:bodyPr wrap="square" rtlCol="0">
            <a:spAutoFit/>
          </a:bodyPr>
          <a:lstStyle/>
          <a:p>
            <a:r>
              <a:rPr lang="en-IN" b="1" dirty="0">
                <a:solidFill>
                  <a:schemeClr val="accent2"/>
                </a:solidFill>
              </a:rPr>
              <a:t>BEFORE:</a:t>
            </a:r>
          </a:p>
        </p:txBody>
      </p:sp>
      <p:sp>
        <p:nvSpPr>
          <p:cNvPr id="15" name="TextBox 14">
            <a:extLst>
              <a:ext uri="{FF2B5EF4-FFF2-40B4-BE49-F238E27FC236}">
                <a16:creationId xmlns:a16="http://schemas.microsoft.com/office/drawing/2014/main" id="{49EBAA94-B384-AFC1-A2BD-004EE189A9DD}"/>
              </a:ext>
            </a:extLst>
          </p:cNvPr>
          <p:cNvSpPr txBox="1"/>
          <p:nvPr/>
        </p:nvSpPr>
        <p:spPr>
          <a:xfrm>
            <a:off x="4653280" y="1339593"/>
            <a:ext cx="2661920" cy="307777"/>
          </a:xfrm>
          <a:prstGeom prst="rect">
            <a:avLst/>
          </a:prstGeom>
          <a:noFill/>
        </p:spPr>
        <p:txBody>
          <a:bodyPr wrap="square" rtlCol="0">
            <a:spAutoFit/>
          </a:bodyPr>
          <a:lstStyle/>
          <a:p>
            <a:r>
              <a:rPr lang="en-IN" b="1" dirty="0">
                <a:solidFill>
                  <a:schemeClr val="accent2"/>
                </a:solidFill>
              </a:rPr>
              <a:t>AFTER:</a:t>
            </a:r>
          </a:p>
        </p:txBody>
      </p:sp>
      <p:sp>
        <p:nvSpPr>
          <p:cNvPr id="16" name="Google Shape;370;p6">
            <a:extLst>
              <a:ext uri="{FF2B5EF4-FFF2-40B4-BE49-F238E27FC236}">
                <a16:creationId xmlns:a16="http://schemas.microsoft.com/office/drawing/2014/main" id="{0050CC95-232C-C8BE-DE9F-B82F51F61AC5}"/>
              </a:ext>
            </a:extLst>
          </p:cNvPr>
          <p:cNvSpPr txBox="1"/>
          <p:nvPr/>
        </p:nvSpPr>
        <p:spPr>
          <a:xfrm>
            <a:off x="230972" y="169012"/>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600" b="1" i="0" u="sng" strike="noStrike" cap="none" dirty="0">
                <a:solidFill>
                  <a:schemeClr val="accent6">
                    <a:lumMod val="75000"/>
                  </a:schemeClr>
                </a:solidFill>
                <a:latin typeface="Agency FB" panose="020B0503020202020204" pitchFamily="34" charset="0"/>
                <a:sym typeface="Arial"/>
              </a:rPr>
              <a:t>Exploratory Data Analysis (EDA)</a:t>
            </a:r>
            <a:endParaRPr lang="en-IN" sz="3600" b="0" i="0" u="sng" strike="noStrike" cap="none" dirty="0">
              <a:solidFill>
                <a:schemeClr val="accent6">
                  <a:lumMod val="75000"/>
                </a:schemeClr>
              </a:solidFill>
              <a:latin typeface="Agency FB" panose="020B0503020202020204" pitchFamily="34" charset="0"/>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 name="TextBox 2">
            <a:extLst>
              <a:ext uri="{FF2B5EF4-FFF2-40B4-BE49-F238E27FC236}">
                <a16:creationId xmlns:a16="http://schemas.microsoft.com/office/drawing/2014/main" id="{FA3899A8-6DEB-6ECA-5960-71382E1D3DC4}"/>
              </a:ext>
            </a:extLst>
          </p:cNvPr>
          <p:cNvSpPr txBox="1"/>
          <p:nvPr/>
        </p:nvSpPr>
        <p:spPr>
          <a:xfrm>
            <a:off x="50154" y="680720"/>
            <a:ext cx="8503148" cy="369332"/>
          </a:xfrm>
          <a:prstGeom prst="rect">
            <a:avLst/>
          </a:prstGeom>
          <a:noFill/>
        </p:spPr>
        <p:txBody>
          <a:bodyPr wrap="square">
            <a:spAutoFit/>
          </a:bodyPr>
          <a:lstStyle/>
          <a:p>
            <a:r>
              <a:rPr lang="en-IN" sz="1800" b="1" dirty="0">
                <a:latin typeface="+mn-lt"/>
              </a:rPr>
              <a:t>Representation of Correlation between Features</a:t>
            </a:r>
          </a:p>
        </p:txBody>
      </p:sp>
      <p:sp>
        <p:nvSpPr>
          <p:cNvPr id="8" name="Google Shape;370;p6">
            <a:extLst>
              <a:ext uri="{FF2B5EF4-FFF2-40B4-BE49-F238E27FC236}">
                <a16:creationId xmlns:a16="http://schemas.microsoft.com/office/drawing/2014/main" id="{73B8129C-BDDF-E2E9-900B-EA1E6323B8F0}"/>
              </a:ext>
            </a:extLst>
          </p:cNvPr>
          <p:cNvSpPr txBox="1"/>
          <p:nvPr/>
        </p:nvSpPr>
        <p:spPr>
          <a:xfrm>
            <a:off x="139531" y="100245"/>
            <a:ext cx="4666149" cy="58047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200" b="1" i="0" u="sng" strike="noStrike" cap="none" dirty="0">
                <a:solidFill>
                  <a:schemeClr val="accent6">
                    <a:lumMod val="75000"/>
                  </a:schemeClr>
                </a:solidFill>
                <a:latin typeface="Agency FB" panose="020B0503020202020204" pitchFamily="34" charset="0"/>
                <a:sym typeface="Arial"/>
              </a:rPr>
              <a:t>Exploratory Data Analysis (EDA)</a:t>
            </a:r>
            <a:endParaRPr lang="en-IN" sz="3200" b="0" i="0" u="sng" strike="noStrike" cap="none" dirty="0">
              <a:solidFill>
                <a:schemeClr val="accent6">
                  <a:lumMod val="75000"/>
                </a:schemeClr>
              </a:solidFill>
              <a:latin typeface="Agency FB" panose="020B0503020202020204" pitchFamily="34" charset="0"/>
              <a:sym typeface="Arial"/>
            </a:endParaRPr>
          </a:p>
        </p:txBody>
      </p:sp>
      <p:pic>
        <p:nvPicPr>
          <p:cNvPr id="4" name="Picture 3">
            <a:extLst>
              <a:ext uri="{FF2B5EF4-FFF2-40B4-BE49-F238E27FC236}">
                <a16:creationId xmlns:a16="http://schemas.microsoft.com/office/drawing/2014/main" id="{AFEE991F-4D12-FEAB-F1A1-5F9F0EB68FF9}"/>
              </a:ext>
            </a:extLst>
          </p:cNvPr>
          <p:cNvPicPr>
            <a:picLocks noChangeAspect="1"/>
          </p:cNvPicPr>
          <p:nvPr/>
        </p:nvPicPr>
        <p:blipFill>
          <a:blip r:embed="rId4"/>
          <a:stretch>
            <a:fillRect/>
          </a:stretch>
        </p:blipFill>
        <p:spPr>
          <a:xfrm>
            <a:off x="0" y="1050053"/>
            <a:ext cx="9144000" cy="5807948"/>
          </a:xfrm>
          <a:prstGeom prst="rect">
            <a:avLst/>
          </a:prstGeom>
        </p:spPr>
      </p:pic>
    </p:spTree>
    <p:extLst>
      <p:ext uri="{BB962C8B-B14F-4D97-AF65-F5344CB8AC3E}">
        <p14:creationId xmlns:p14="http://schemas.microsoft.com/office/powerpoint/2010/main" val="1844823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97A203E6-5A5B-9D64-C02E-641551E64C3F}"/>
              </a:ext>
            </a:extLst>
          </p:cNvPr>
          <p:cNvSpPr txBox="1"/>
          <p:nvPr/>
        </p:nvSpPr>
        <p:spPr>
          <a:xfrm>
            <a:off x="0" y="1263752"/>
            <a:ext cx="9144000" cy="400110"/>
          </a:xfrm>
          <a:prstGeom prst="rect">
            <a:avLst/>
          </a:prstGeom>
          <a:noFill/>
        </p:spPr>
        <p:txBody>
          <a:bodyPr wrap="square" rtlCol="0">
            <a:spAutoFit/>
          </a:bodyPr>
          <a:lstStyle/>
          <a:p>
            <a:r>
              <a:rPr lang="en-IN" sz="2000" b="1" dirty="0"/>
              <a:t>Distribution Plots of all Features</a:t>
            </a:r>
          </a:p>
        </p:txBody>
      </p:sp>
      <p:pic>
        <p:nvPicPr>
          <p:cNvPr id="4" name="Picture 3">
            <a:extLst>
              <a:ext uri="{FF2B5EF4-FFF2-40B4-BE49-F238E27FC236}">
                <a16:creationId xmlns:a16="http://schemas.microsoft.com/office/drawing/2014/main" id="{D2D49D14-4B63-C382-6CBE-B8A3293BA9EA}"/>
              </a:ext>
            </a:extLst>
          </p:cNvPr>
          <p:cNvPicPr>
            <a:picLocks noChangeAspect="1"/>
          </p:cNvPicPr>
          <p:nvPr/>
        </p:nvPicPr>
        <p:blipFill>
          <a:blip r:embed="rId4"/>
          <a:stretch>
            <a:fillRect/>
          </a:stretch>
        </p:blipFill>
        <p:spPr>
          <a:xfrm>
            <a:off x="62147" y="2134308"/>
            <a:ext cx="4678679" cy="4112695"/>
          </a:xfrm>
          <a:prstGeom prst="rect">
            <a:avLst/>
          </a:prstGeom>
        </p:spPr>
      </p:pic>
      <p:pic>
        <p:nvPicPr>
          <p:cNvPr id="6" name="Picture 5">
            <a:extLst>
              <a:ext uri="{FF2B5EF4-FFF2-40B4-BE49-F238E27FC236}">
                <a16:creationId xmlns:a16="http://schemas.microsoft.com/office/drawing/2014/main" id="{E6FE0B53-F126-E994-9E99-0B58F3A4AA6B}"/>
              </a:ext>
            </a:extLst>
          </p:cNvPr>
          <p:cNvPicPr>
            <a:picLocks noChangeAspect="1"/>
          </p:cNvPicPr>
          <p:nvPr/>
        </p:nvPicPr>
        <p:blipFill>
          <a:blip r:embed="rId5"/>
          <a:stretch>
            <a:fillRect/>
          </a:stretch>
        </p:blipFill>
        <p:spPr>
          <a:xfrm>
            <a:off x="4572000" y="2148008"/>
            <a:ext cx="4571998" cy="4085294"/>
          </a:xfrm>
          <a:prstGeom prst="rect">
            <a:avLst/>
          </a:prstGeom>
        </p:spPr>
      </p:pic>
      <p:sp>
        <p:nvSpPr>
          <p:cNvPr id="7" name="Google Shape;370;p6">
            <a:extLst>
              <a:ext uri="{FF2B5EF4-FFF2-40B4-BE49-F238E27FC236}">
                <a16:creationId xmlns:a16="http://schemas.microsoft.com/office/drawing/2014/main" id="{E2CDC0C1-0207-12CB-5733-D9A4D9055D74}"/>
              </a:ext>
            </a:extLst>
          </p:cNvPr>
          <p:cNvSpPr txBox="1"/>
          <p:nvPr/>
        </p:nvSpPr>
        <p:spPr>
          <a:xfrm>
            <a:off x="185195" y="298174"/>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600" b="1" i="0" u="sng" strike="noStrike" cap="none" dirty="0">
                <a:solidFill>
                  <a:schemeClr val="accent6">
                    <a:lumMod val="75000"/>
                  </a:schemeClr>
                </a:solidFill>
                <a:latin typeface="Agency FB" panose="020B0503020202020204" pitchFamily="34" charset="0"/>
                <a:sym typeface="Arial"/>
              </a:rPr>
              <a:t>Exploratory Data Analysis (EDA)</a:t>
            </a:r>
            <a:endParaRPr lang="en-IN" sz="36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681843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8" name="Picture 7">
            <a:extLst>
              <a:ext uri="{FF2B5EF4-FFF2-40B4-BE49-F238E27FC236}">
                <a16:creationId xmlns:a16="http://schemas.microsoft.com/office/drawing/2014/main" id="{665582D2-9B64-8E8D-C235-D40893FCDC33}"/>
              </a:ext>
            </a:extLst>
          </p:cNvPr>
          <p:cNvPicPr>
            <a:picLocks noChangeAspect="1"/>
          </p:cNvPicPr>
          <p:nvPr/>
        </p:nvPicPr>
        <p:blipFill>
          <a:blip r:embed="rId4"/>
          <a:stretch>
            <a:fillRect/>
          </a:stretch>
        </p:blipFill>
        <p:spPr>
          <a:xfrm>
            <a:off x="0" y="2100104"/>
            <a:ext cx="4471516" cy="4436715"/>
          </a:xfrm>
          <a:prstGeom prst="rect">
            <a:avLst/>
          </a:prstGeom>
        </p:spPr>
      </p:pic>
      <p:pic>
        <p:nvPicPr>
          <p:cNvPr id="10" name="Picture 9">
            <a:extLst>
              <a:ext uri="{FF2B5EF4-FFF2-40B4-BE49-F238E27FC236}">
                <a16:creationId xmlns:a16="http://schemas.microsoft.com/office/drawing/2014/main" id="{F904B84E-B83E-BFB1-FA12-F523B76B4CC5}"/>
              </a:ext>
            </a:extLst>
          </p:cNvPr>
          <p:cNvPicPr>
            <a:picLocks noChangeAspect="1"/>
          </p:cNvPicPr>
          <p:nvPr/>
        </p:nvPicPr>
        <p:blipFill>
          <a:blip r:embed="rId5"/>
          <a:stretch>
            <a:fillRect/>
          </a:stretch>
        </p:blipFill>
        <p:spPr>
          <a:xfrm>
            <a:off x="4359749" y="2100103"/>
            <a:ext cx="4784251" cy="4436715"/>
          </a:xfrm>
          <a:prstGeom prst="rect">
            <a:avLst/>
          </a:prstGeom>
        </p:spPr>
      </p:pic>
      <p:sp>
        <p:nvSpPr>
          <p:cNvPr id="12" name="TextBox 11">
            <a:extLst>
              <a:ext uri="{FF2B5EF4-FFF2-40B4-BE49-F238E27FC236}">
                <a16:creationId xmlns:a16="http://schemas.microsoft.com/office/drawing/2014/main" id="{881021B5-CD8D-03B0-6BA9-865CE0B5129A}"/>
              </a:ext>
            </a:extLst>
          </p:cNvPr>
          <p:cNvSpPr txBox="1"/>
          <p:nvPr/>
        </p:nvSpPr>
        <p:spPr>
          <a:xfrm>
            <a:off x="0" y="1206816"/>
            <a:ext cx="9144000" cy="400110"/>
          </a:xfrm>
          <a:prstGeom prst="rect">
            <a:avLst/>
          </a:prstGeom>
          <a:noFill/>
        </p:spPr>
        <p:txBody>
          <a:bodyPr wrap="square">
            <a:spAutoFit/>
          </a:bodyPr>
          <a:lstStyle/>
          <a:p>
            <a:r>
              <a:rPr lang="en-IN" sz="2000" b="1" dirty="0"/>
              <a:t>Distribution Plots of all Features</a:t>
            </a:r>
          </a:p>
        </p:txBody>
      </p:sp>
      <p:sp>
        <p:nvSpPr>
          <p:cNvPr id="14" name="Google Shape;370;p6">
            <a:extLst>
              <a:ext uri="{FF2B5EF4-FFF2-40B4-BE49-F238E27FC236}">
                <a16:creationId xmlns:a16="http://schemas.microsoft.com/office/drawing/2014/main" id="{0CC770E4-4756-DBCA-CE72-3424A3F28C3B}"/>
              </a:ext>
            </a:extLst>
          </p:cNvPr>
          <p:cNvSpPr txBox="1"/>
          <p:nvPr/>
        </p:nvSpPr>
        <p:spPr>
          <a:xfrm>
            <a:off x="230972" y="348280"/>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200" b="1" i="0" u="sng" strike="noStrike" cap="none" dirty="0">
                <a:solidFill>
                  <a:schemeClr val="accent6">
                    <a:lumMod val="75000"/>
                  </a:schemeClr>
                </a:solidFill>
                <a:latin typeface="Agency FB" panose="020B0503020202020204" pitchFamily="34" charset="0"/>
                <a:sym typeface="Arial"/>
              </a:rPr>
              <a:t>Exploratory Data Analysis (EDA)</a:t>
            </a:r>
            <a:endParaRPr lang="en-IN" sz="32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23558168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72636" y="1236290"/>
            <a:ext cx="8798728" cy="400110"/>
          </a:xfrm>
          <a:prstGeom prst="rect">
            <a:avLst/>
          </a:prstGeom>
          <a:noFill/>
        </p:spPr>
        <p:txBody>
          <a:bodyPr wrap="square">
            <a:spAutoFit/>
          </a:bodyPr>
          <a:lstStyle/>
          <a:p>
            <a:r>
              <a:rPr lang="en-IN" sz="2000" b="1" dirty="0"/>
              <a:t>Distribution Plots of all Features</a:t>
            </a:r>
          </a:p>
        </p:txBody>
      </p:sp>
      <p:pic>
        <p:nvPicPr>
          <p:cNvPr id="3" name="Picture 2">
            <a:extLst>
              <a:ext uri="{FF2B5EF4-FFF2-40B4-BE49-F238E27FC236}">
                <a16:creationId xmlns:a16="http://schemas.microsoft.com/office/drawing/2014/main" id="{4A0DC16E-E359-A0B6-A189-143617D735E2}"/>
              </a:ext>
            </a:extLst>
          </p:cNvPr>
          <p:cNvPicPr>
            <a:picLocks noChangeAspect="1"/>
          </p:cNvPicPr>
          <p:nvPr/>
        </p:nvPicPr>
        <p:blipFill>
          <a:blip r:embed="rId4"/>
          <a:stretch>
            <a:fillRect/>
          </a:stretch>
        </p:blipFill>
        <p:spPr>
          <a:xfrm>
            <a:off x="0" y="1853515"/>
            <a:ext cx="9144000" cy="3040032"/>
          </a:xfrm>
          <a:prstGeom prst="rect">
            <a:avLst/>
          </a:prstGeom>
        </p:spPr>
      </p:pic>
      <p:pic>
        <p:nvPicPr>
          <p:cNvPr id="5" name="Picture 4">
            <a:extLst>
              <a:ext uri="{FF2B5EF4-FFF2-40B4-BE49-F238E27FC236}">
                <a16:creationId xmlns:a16="http://schemas.microsoft.com/office/drawing/2014/main" id="{41D4CB8B-99F6-E624-91C3-8DA0805DA803}"/>
              </a:ext>
            </a:extLst>
          </p:cNvPr>
          <p:cNvPicPr>
            <a:picLocks noChangeAspect="1"/>
          </p:cNvPicPr>
          <p:nvPr/>
        </p:nvPicPr>
        <p:blipFill>
          <a:blip r:embed="rId5"/>
          <a:stretch>
            <a:fillRect/>
          </a:stretch>
        </p:blipFill>
        <p:spPr>
          <a:xfrm>
            <a:off x="0" y="4893547"/>
            <a:ext cx="9144000" cy="1788607"/>
          </a:xfrm>
          <a:prstGeom prst="rect">
            <a:avLst/>
          </a:prstGeom>
        </p:spPr>
      </p:pic>
      <p:sp>
        <p:nvSpPr>
          <p:cNvPr id="6" name="Google Shape;370;p6">
            <a:extLst>
              <a:ext uri="{FF2B5EF4-FFF2-40B4-BE49-F238E27FC236}">
                <a16:creationId xmlns:a16="http://schemas.microsoft.com/office/drawing/2014/main" id="{97ED74EB-EFAF-E054-D586-49756E59AEC0}"/>
              </a:ext>
            </a:extLst>
          </p:cNvPr>
          <p:cNvSpPr txBox="1"/>
          <p:nvPr/>
        </p:nvSpPr>
        <p:spPr>
          <a:xfrm>
            <a:off x="185196" y="394814"/>
            <a:ext cx="4834480" cy="624361"/>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3200" b="1" i="0" u="sng" strike="noStrike" cap="none" dirty="0">
                <a:solidFill>
                  <a:schemeClr val="accent6">
                    <a:lumMod val="75000"/>
                  </a:schemeClr>
                </a:solidFill>
                <a:latin typeface="Agency FB" panose="020B0503020202020204" pitchFamily="34" charset="0"/>
                <a:sym typeface="Arial"/>
              </a:rPr>
              <a:t>Exploratory Data Analysis (EDA)</a:t>
            </a:r>
            <a:endParaRPr lang="en-IN" sz="32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372312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60633" y="779606"/>
            <a:ext cx="4572000" cy="400110"/>
          </a:xfrm>
          <a:prstGeom prst="rect">
            <a:avLst/>
          </a:prstGeom>
          <a:noFill/>
        </p:spPr>
        <p:txBody>
          <a:bodyPr wrap="square">
            <a:spAutoFit/>
          </a:bodyPr>
          <a:lstStyle/>
          <a:p>
            <a:r>
              <a:rPr lang="en-IN" sz="2000" b="1" dirty="0"/>
              <a:t>Box Plots of all Features</a:t>
            </a:r>
          </a:p>
        </p:txBody>
      </p:sp>
      <p:pic>
        <p:nvPicPr>
          <p:cNvPr id="3" name="Picture 2">
            <a:extLst>
              <a:ext uri="{FF2B5EF4-FFF2-40B4-BE49-F238E27FC236}">
                <a16:creationId xmlns:a16="http://schemas.microsoft.com/office/drawing/2014/main" id="{AA090B88-65C5-D75B-6508-872F5DB6EDDA}"/>
              </a:ext>
            </a:extLst>
          </p:cNvPr>
          <p:cNvPicPr>
            <a:picLocks noChangeAspect="1"/>
          </p:cNvPicPr>
          <p:nvPr/>
        </p:nvPicPr>
        <p:blipFill>
          <a:blip r:embed="rId4"/>
          <a:stretch>
            <a:fillRect/>
          </a:stretch>
        </p:blipFill>
        <p:spPr>
          <a:xfrm>
            <a:off x="0" y="1101211"/>
            <a:ext cx="9144000" cy="5730124"/>
          </a:xfrm>
          <a:prstGeom prst="rect">
            <a:avLst/>
          </a:prstGeom>
        </p:spPr>
      </p:pic>
      <p:sp>
        <p:nvSpPr>
          <p:cNvPr id="4" name="Google Shape;370;p6">
            <a:extLst>
              <a:ext uri="{FF2B5EF4-FFF2-40B4-BE49-F238E27FC236}">
                <a16:creationId xmlns:a16="http://schemas.microsoft.com/office/drawing/2014/main" id="{CAC12C4D-862D-0243-DB55-56D5194E4890}"/>
              </a:ext>
            </a:extLst>
          </p:cNvPr>
          <p:cNvSpPr txBox="1"/>
          <p:nvPr/>
        </p:nvSpPr>
        <p:spPr>
          <a:xfrm>
            <a:off x="185195" y="298174"/>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34007988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60633" y="779606"/>
            <a:ext cx="8798172" cy="400110"/>
          </a:xfrm>
          <a:prstGeom prst="rect">
            <a:avLst/>
          </a:prstGeom>
          <a:noFill/>
        </p:spPr>
        <p:txBody>
          <a:bodyPr wrap="square">
            <a:spAutoFit/>
          </a:bodyPr>
          <a:lstStyle/>
          <a:p>
            <a:r>
              <a:rPr lang="en-IN" sz="2000" b="1" dirty="0"/>
              <a:t>Box Plots of all Features</a:t>
            </a:r>
          </a:p>
        </p:txBody>
      </p:sp>
      <p:pic>
        <p:nvPicPr>
          <p:cNvPr id="3" name="Picture 2">
            <a:extLst>
              <a:ext uri="{FF2B5EF4-FFF2-40B4-BE49-F238E27FC236}">
                <a16:creationId xmlns:a16="http://schemas.microsoft.com/office/drawing/2014/main" id="{58124EE2-5AD1-731E-1B54-02C0184E8F49}"/>
              </a:ext>
            </a:extLst>
          </p:cNvPr>
          <p:cNvPicPr>
            <a:picLocks noChangeAspect="1"/>
          </p:cNvPicPr>
          <p:nvPr/>
        </p:nvPicPr>
        <p:blipFill>
          <a:blip r:embed="rId4"/>
          <a:stretch>
            <a:fillRect/>
          </a:stretch>
        </p:blipFill>
        <p:spPr>
          <a:xfrm>
            <a:off x="160633" y="1226614"/>
            <a:ext cx="8983367" cy="5531141"/>
          </a:xfrm>
          <a:prstGeom prst="rect">
            <a:avLst/>
          </a:prstGeom>
        </p:spPr>
      </p:pic>
      <p:sp>
        <p:nvSpPr>
          <p:cNvPr id="4" name="Google Shape;370;p6">
            <a:extLst>
              <a:ext uri="{FF2B5EF4-FFF2-40B4-BE49-F238E27FC236}">
                <a16:creationId xmlns:a16="http://schemas.microsoft.com/office/drawing/2014/main" id="{04C06AA2-9D68-ECE8-20D0-0F3878AF9FFF}"/>
              </a:ext>
            </a:extLst>
          </p:cNvPr>
          <p:cNvSpPr txBox="1"/>
          <p:nvPr/>
        </p:nvSpPr>
        <p:spPr>
          <a:xfrm>
            <a:off x="185195" y="298174"/>
            <a:ext cx="8503149" cy="4814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987312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60633" y="779606"/>
            <a:ext cx="8798172" cy="400110"/>
          </a:xfrm>
          <a:prstGeom prst="rect">
            <a:avLst/>
          </a:prstGeom>
          <a:noFill/>
        </p:spPr>
        <p:txBody>
          <a:bodyPr wrap="square">
            <a:spAutoFit/>
          </a:bodyPr>
          <a:lstStyle/>
          <a:p>
            <a:r>
              <a:rPr lang="en-IN" sz="2000" b="1" dirty="0"/>
              <a:t>Box Plots of all Features</a:t>
            </a:r>
          </a:p>
        </p:txBody>
      </p:sp>
      <p:pic>
        <p:nvPicPr>
          <p:cNvPr id="3" name="Picture 2">
            <a:extLst>
              <a:ext uri="{FF2B5EF4-FFF2-40B4-BE49-F238E27FC236}">
                <a16:creationId xmlns:a16="http://schemas.microsoft.com/office/drawing/2014/main" id="{D5FAEDFA-C76E-4D59-46A5-8D0B7A06D3EA}"/>
              </a:ext>
            </a:extLst>
          </p:cNvPr>
          <p:cNvPicPr>
            <a:picLocks noChangeAspect="1"/>
          </p:cNvPicPr>
          <p:nvPr/>
        </p:nvPicPr>
        <p:blipFill>
          <a:blip r:embed="rId4"/>
          <a:stretch>
            <a:fillRect/>
          </a:stretch>
        </p:blipFill>
        <p:spPr>
          <a:xfrm>
            <a:off x="0" y="1185988"/>
            <a:ext cx="9143999" cy="5627919"/>
          </a:xfrm>
          <a:prstGeom prst="rect">
            <a:avLst/>
          </a:prstGeom>
        </p:spPr>
      </p:pic>
      <p:sp>
        <p:nvSpPr>
          <p:cNvPr id="4" name="Google Shape;370;p6">
            <a:extLst>
              <a:ext uri="{FF2B5EF4-FFF2-40B4-BE49-F238E27FC236}">
                <a16:creationId xmlns:a16="http://schemas.microsoft.com/office/drawing/2014/main" id="{47FCFAAD-A5CA-F192-4F6B-F7AB507F6DCF}"/>
              </a:ext>
            </a:extLst>
          </p:cNvPr>
          <p:cNvSpPr txBox="1"/>
          <p:nvPr/>
        </p:nvSpPr>
        <p:spPr>
          <a:xfrm>
            <a:off x="185195" y="298174"/>
            <a:ext cx="8503149" cy="47516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9841344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60633" y="779606"/>
            <a:ext cx="8798172" cy="400110"/>
          </a:xfrm>
          <a:prstGeom prst="rect">
            <a:avLst/>
          </a:prstGeom>
          <a:noFill/>
        </p:spPr>
        <p:txBody>
          <a:bodyPr wrap="square">
            <a:spAutoFit/>
          </a:bodyPr>
          <a:lstStyle/>
          <a:p>
            <a:r>
              <a:rPr lang="en-IN" sz="2000" b="1" dirty="0"/>
              <a:t>Box Plots of all Features</a:t>
            </a:r>
          </a:p>
        </p:txBody>
      </p:sp>
      <p:pic>
        <p:nvPicPr>
          <p:cNvPr id="3" name="Picture 2">
            <a:extLst>
              <a:ext uri="{FF2B5EF4-FFF2-40B4-BE49-F238E27FC236}">
                <a16:creationId xmlns:a16="http://schemas.microsoft.com/office/drawing/2014/main" id="{842D8DBB-5AC8-B4FC-7E15-CAB613E628BB}"/>
              </a:ext>
            </a:extLst>
          </p:cNvPr>
          <p:cNvPicPr>
            <a:picLocks noChangeAspect="1"/>
          </p:cNvPicPr>
          <p:nvPr/>
        </p:nvPicPr>
        <p:blipFill>
          <a:blip r:embed="rId4"/>
          <a:stretch>
            <a:fillRect/>
          </a:stretch>
        </p:blipFill>
        <p:spPr>
          <a:xfrm>
            <a:off x="0" y="1296236"/>
            <a:ext cx="9143999" cy="5561763"/>
          </a:xfrm>
          <a:prstGeom prst="rect">
            <a:avLst/>
          </a:prstGeom>
        </p:spPr>
      </p:pic>
      <p:sp>
        <p:nvSpPr>
          <p:cNvPr id="4" name="Google Shape;370;p6">
            <a:extLst>
              <a:ext uri="{FF2B5EF4-FFF2-40B4-BE49-F238E27FC236}">
                <a16:creationId xmlns:a16="http://schemas.microsoft.com/office/drawing/2014/main" id="{9ADA1D03-433F-8BC2-D20A-FADAB72E1156}"/>
              </a:ext>
            </a:extLst>
          </p:cNvPr>
          <p:cNvSpPr txBox="1"/>
          <p:nvPr/>
        </p:nvSpPr>
        <p:spPr>
          <a:xfrm>
            <a:off x="185195" y="298174"/>
            <a:ext cx="8503149" cy="4814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1429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5" name="TextBox 4">
            <a:extLst>
              <a:ext uri="{FF2B5EF4-FFF2-40B4-BE49-F238E27FC236}">
                <a16:creationId xmlns:a16="http://schemas.microsoft.com/office/drawing/2014/main" id="{07D3111F-F6A2-BCF8-3366-85B41C84A033}"/>
              </a:ext>
            </a:extLst>
          </p:cNvPr>
          <p:cNvSpPr txBox="1"/>
          <p:nvPr/>
        </p:nvSpPr>
        <p:spPr>
          <a:xfrm>
            <a:off x="95250" y="2990901"/>
            <a:ext cx="8820150" cy="646331"/>
          </a:xfrm>
          <a:prstGeom prst="rect">
            <a:avLst/>
          </a:prstGeom>
          <a:noFill/>
        </p:spPr>
        <p:txBody>
          <a:bodyPr wrap="square">
            <a:spAutoFit/>
          </a:bodyPr>
          <a:lstStyle/>
          <a:p>
            <a:pPr rtl="0">
              <a:spcBef>
                <a:spcPts val="0"/>
              </a:spcBef>
              <a:spcAft>
                <a:spcPts val="0"/>
              </a:spcAft>
            </a:pPr>
            <a:r>
              <a:rPr lang="en-US" sz="1800" i="0" u="none" strike="noStrike" dirty="0">
                <a:solidFill>
                  <a:srgbClr val="000000"/>
                </a:solidFill>
                <a:effectLst/>
                <a:latin typeface="Bahnschrift" panose="020B0502040204020203" pitchFamily="34" charset="0"/>
              </a:rPr>
              <a:t>The objective of the analysis is to form clusters based on the given global development measurement data.</a:t>
            </a:r>
            <a:endParaRPr lang="en-IN" dirty="0">
              <a:latin typeface="Bahnschrift" panose="020B0502040204020203" pitchFamily="34" charset="0"/>
            </a:endParaRPr>
          </a:p>
        </p:txBody>
      </p:sp>
      <p:sp>
        <p:nvSpPr>
          <p:cNvPr id="6" name="TextBox 5">
            <a:extLst>
              <a:ext uri="{FF2B5EF4-FFF2-40B4-BE49-F238E27FC236}">
                <a16:creationId xmlns:a16="http://schemas.microsoft.com/office/drawing/2014/main" id="{579FE0D5-A2AC-DC69-2494-455211540ADF}"/>
              </a:ext>
            </a:extLst>
          </p:cNvPr>
          <p:cNvSpPr txBox="1"/>
          <p:nvPr/>
        </p:nvSpPr>
        <p:spPr>
          <a:xfrm>
            <a:off x="0" y="456234"/>
            <a:ext cx="2838450" cy="584775"/>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b="1" i="0" u="sng" strike="noStrike" kern="0" cap="none" spc="0" normalizeH="0" baseline="0" noProof="0" dirty="0">
                <a:ln>
                  <a:noFill/>
                </a:ln>
                <a:solidFill>
                  <a:srgbClr val="A2C816">
                    <a:lumMod val="75000"/>
                  </a:srgbClr>
                </a:solidFill>
                <a:effectLst/>
                <a:uLnTx/>
                <a:uFillTx/>
                <a:latin typeface="Agency FB" panose="020B0503020202020204" pitchFamily="34" charset="0"/>
              </a:rPr>
              <a:t>Business Problem</a:t>
            </a:r>
            <a:r>
              <a:rPr lang="en-US" sz="3200" b="1" u="sng" dirty="0">
                <a:solidFill>
                  <a:srgbClr val="A2C816">
                    <a:lumMod val="75000"/>
                  </a:srgbClr>
                </a:solidFill>
                <a:latin typeface="Agency FB" panose="020B0503020202020204" pitchFamily="34" charset="0"/>
              </a:rPr>
              <a:t>:</a:t>
            </a:r>
            <a:endParaRPr kumimoji="0" lang="en-US" sz="2000" b="1" i="0" u="none" strike="noStrike" kern="0" cap="none" spc="0" normalizeH="0" baseline="0" noProof="0" dirty="0">
              <a:ln>
                <a:noFill/>
              </a:ln>
              <a:solidFill>
                <a:sysClr val="windowText" lastClr="000000"/>
              </a:solidFill>
              <a:effectLst/>
              <a:uLnTx/>
              <a:uFillTx/>
              <a:latin typeface="Bahnschrift" panose="020B0502040204020203" pitchFamily="34" charset="0"/>
            </a:endParaRPr>
          </a:p>
        </p:txBody>
      </p:sp>
      <p:sp>
        <p:nvSpPr>
          <p:cNvPr id="7" name="TextBox 6">
            <a:extLst>
              <a:ext uri="{FF2B5EF4-FFF2-40B4-BE49-F238E27FC236}">
                <a16:creationId xmlns:a16="http://schemas.microsoft.com/office/drawing/2014/main" id="{5637B347-1FE2-A51E-6893-737E97996A90}"/>
              </a:ext>
            </a:extLst>
          </p:cNvPr>
          <p:cNvSpPr txBox="1"/>
          <p:nvPr/>
        </p:nvSpPr>
        <p:spPr>
          <a:xfrm>
            <a:off x="95250" y="2280303"/>
            <a:ext cx="2038350" cy="523220"/>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2800" b="1" i="0" u="sng" strike="noStrike" kern="0" cap="none" spc="0" normalizeH="0" baseline="0" noProof="0" dirty="0">
                <a:ln>
                  <a:noFill/>
                </a:ln>
                <a:solidFill>
                  <a:srgbClr val="A2C816">
                    <a:lumMod val="75000"/>
                  </a:srgbClr>
                </a:solidFill>
                <a:effectLst/>
                <a:uLnTx/>
                <a:uFillTx/>
                <a:latin typeface="Agency FB" panose="020B0503020202020204" pitchFamily="34" charset="0"/>
              </a:rPr>
              <a:t>Objective:</a:t>
            </a:r>
            <a:endParaRPr kumimoji="0" lang="en-IN" sz="2800" b="0" i="0" u="sng" strike="noStrike" kern="0" cap="none" spc="0" normalizeH="0" baseline="0" noProof="0" dirty="0">
              <a:ln>
                <a:noFill/>
              </a:ln>
              <a:solidFill>
                <a:srgbClr val="A2C816">
                  <a:lumMod val="75000"/>
                </a:srgbClr>
              </a:solidFill>
              <a:effectLst/>
              <a:uLnTx/>
              <a:uFillTx/>
              <a:latin typeface="Agency FB" panose="020B0503020202020204" pitchFamily="34" charset="0"/>
            </a:endParaRPr>
          </a:p>
        </p:txBody>
      </p:sp>
      <p:sp>
        <p:nvSpPr>
          <p:cNvPr id="3" name="TextBox 2">
            <a:extLst>
              <a:ext uri="{FF2B5EF4-FFF2-40B4-BE49-F238E27FC236}">
                <a16:creationId xmlns:a16="http://schemas.microsoft.com/office/drawing/2014/main" id="{DB35E17A-370C-666E-810B-18D270E0A21C}"/>
              </a:ext>
            </a:extLst>
          </p:cNvPr>
          <p:cNvSpPr txBox="1"/>
          <p:nvPr/>
        </p:nvSpPr>
        <p:spPr>
          <a:xfrm>
            <a:off x="95250" y="1308069"/>
            <a:ext cx="7362334" cy="707886"/>
          </a:xfrm>
          <a:prstGeom prst="rect">
            <a:avLst/>
          </a:prstGeom>
          <a:noFill/>
        </p:spPr>
        <p:txBody>
          <a:bodyPr wrap="square" rtlCol="0">
            <a:spAutoFit/>
          </a:bodyPr>
          <a:lstStyle/>
          <a:p>
            <a:r>
              <a:rPr kumimoji="0" lang="en-US" sz="2000" i="0" u="none" strike="noStrike" kern="0" cap="none" spc="0" normalizeH="0" baseline="0" noProof="0" dirty="0">
                <a:ln>
                  <a:noFill/>
                </a:ln>
                <a:solidFill>
                  <a:sysClr val="windowText" lastClr="000000"/>
                </a:solidFill>
                <a:effectLst/>
                <a:uLnTx/>
                <a:uFillTx/>
                <a:latin typeface="Bahnschrift" panose="020B0502040204020203" pitchFamily="34" charset="0"/>
                <a:cs typeface="Arial"/>
                <a:sym typeface="Arial"/>
              </a:rPr>
              <a:t>Creating clusters on the global development measurement dataset.</a:t>
            </a:r>
            <a:endParaRPr lang="en-IN" dirty="0"/>
          </a:p>
        </p:txBody>
      </p:sp>
    </p:spTree>
    <p:extLst>
      <p:ext uri="{BB962C8B-B14F-4D97-AF65-F5344CB8AC3E}">
        <p14:creationId xmlns:p14="http://schemas.microsoft.com/office/powerpoint/2010/main" val="4027070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56319A83-CB07-C77F-9290-EBEAD9A8D7D0}"/>
              </a:ext>
            </a:extLst>
          </p:cNvPr>
          <p:cNvPicPr>
            <a:picLocks noChangeAspect="1"/>
          </p:cNvPicPr>
          <p:nvPr/>
        </p:nvPicPr>
        <p:blipFill>
          <a:blip r:embed="rId4"/>
          <a:stretch>
            <a:fillRect/>
          </a:stretch>
        </p:blipFill>
        <p:spPr>
          <a:xfrm>
            <a:off x="1" y="1104704"/>
            <a:ext cx="9054546" cy="5676201"/>
          </a:xfrm>
          <a:prstGeom prst="rect">
            <a:avLst/>
          </a:prstGeom>
        </p:spPr>
      </p:pic>
      <p:sp>
        <p:nvSpPr>
          <p:cNvPr id="4" name="Google Shape;370;p6">
            <a:extLst>
              <a:ext uri="{FF2B5EF4-FFF2-40B4-BE49-F238E27FC236}">
                <a16:creationId xmlns:a16="http://schemas.microsoft.com/office/drawing/2014/main" id="{DAA8B9C9-EB57-C3B9-567C-808B5E585E36}"/>
              </a:ext>
            </a:extLst>
          </p:cNvPr>
          <p:cNvSpPr txBox="1"/>
          <p:nvPr/>
        </p:nvSpPr>
        <p:spPr>
          <a:xfrm>
            <a:off x="185195" y="298174"/>
            <a:ext cx="8503149" cy="4814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448924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27FDFEB4-9AE5-B1EB-01A1-229112E4743F}"/>
              </a:ext>
            </a:extLst>
          </p:cNvPr>
          <p:cNvPicPr>
            <a:picLocks noChangeAspect="1"/>
          </p:cNvPicPr>
          <p:nvPr/>
        </p:nvPicPr>
        <p:blipFill>
          <a:blip r:embed="rId4"/>
          <a:stretch>
            <a:fillRect/>
          </a:stretch>
        </p:blipFill>
        <p:spPr>
          <a:xfrm>
            <a:off x="0" y="1192508"/>
            <a:ext cx="8993415" cy="5665492"/>
          </a:xfrm>
          <a:prstGeom prst="rect">
            <a:avLst/>
          </a:prstGeom>
        </p:spPr>
      </p:pic>
      <p:sp>
        <p:nvSpPr>
          <p:cNvPr id="4" name="Google Shape;370;p6">
            <a:extLst>
              <a:ext uri="{FF2B5EF4-FFF2-40B4-BE49-F238E27FC236}">
                <a16:creationId xmlns:a16="http://schemas.microsoft.com/office/drawing/2014/main" id="{A2A5EF15-7FDD-BBA2-9A3E-1302B8A24F78}"/>
              </a:ext>
            </a:extLst>
          </p:cNvPr>
          <p:cNvSpPr txBox="1"/>
          <p:nvPr/>
        </p:nvSpPr>
        <p:spPr>
          <a:xfrm>
            <a:off x="185195" y="298174"/>
            <a:ext cx="8503149" cy="48143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19004936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62CD0164-59F4-79B2-0AED-579BD977A041}"/>
              </a:ext>
            </a:extLst>
          </p:cNvPr>
          <p:cNvPicPr>
            <a:picLocks noChangeAspect="1"/>
          </p:cNvPicPr>
          <p:nvPr/>
        </p:nvPicPr>
        <p:blipFill>
          <a:blip r:embed="rId4"/>
          <a:stretch>
            <a:fillRect/>
          </a:stretch>
        </p:blipFill>
        <p:spPr>
          <a:xfrm>
            <a:off x="0" y="1179715"/>
            <a:ext cx="9144000" cy="5884015"/>
          </a:xfrm>
          <a:prstGeom prst="rect">
            <a:avLst/>
          </a:prstGeom>
        </p:spPr>
      </p:pic>
      <p:sp>
        <p:nvSpPr>
          <p:cNvPr id="4" name="Google Shape;370;p6">
            <a:extLst>
              <a:ext uri="{FF2B5EF4-FFF2-40B4-BE49-F238E27FC236}">
                <a16:creationId xmlns:a16="http://schemas.microsoft.com/office/drawing/2014/main" id="{AD2743EE-97CB-7821-EDEF-35D784AB9E2B}"/>
              </a:ext>
            </a:extLst>
          </p:cNvPr>
          <p:cNvSpPr txBox="1"/>
          <p:nvPr/>
        </p:nvSpPr>
        <p:spPr>
          <a:xfrm>
            <a:off x="185195" y="298174"/>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3651057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AD89F2CB-483F-3D7D-1E4F-B5313229F5D2}"/>
              </a:ext>
            </a:extLst>
          </p:cNvPr>
          <p:cNvPicPr>
            <a:picLocks noChangeAspect="1"/>
          </p:cNvPicPr>
          <p:nvPr/>
        </p:nvPicPr>
        <p:blipFill>
          <a:blip r:embed="rId4"/>
          <a:stretch>
            <a:fillRect/>
          </a:stretch>
        </p:blipFill>
        <p:spPr>
          <a:xfrm>
            <a:off x="0" y="1179716"/>
            <a:ext cx="9144000" cy="5650651"/>
          </a:xfrm>
          <a:prstGeom prst="rect">
            <a:avLst/>
          </a:prstGeom>
        </p:spPr>
      </p:pic>
      <p:sp>
        <p:nvSpPr>
          <p:cNvPr id="7" name="TextBox 6">
            <a:extLst>
              <a:ext uri="{FF2B5EF4-FFF2-40B4-BE49-F238E27FC236}">
                <a16:creationId xmlns:a16="http://schemas.microsoft.com/office/drawing/2014/main" id="{2E83ADE4-E7B3-65C0-6531-05624EDBC7A2}"/>
              </a:ext>
            </a:extLst>
          </p:cNvPr>
          <p:cNvSpPr txBox="1"/>
          <p:nvPr/>
        </p:nvSpPr>
        <p:spPr>
          <a:xfrm>
            <a:off x="150585" y="100245"/>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2776"/>
              </a:buClr>
              <a:buSzPts val="2800"/>
              <a:buFont typeface="Arial"/>
              <a:buNone/>
              <a:tabLst/>
              <a:defRPr/>
            </a:pPr>
            <a:r>
              <a:rPr kumimoji="0" lang="en-US" sz="2800" b="1"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rPr>
              <a:t>Exploratory Data Analysis (EDA)</a:t>
            </a:r>
            <a:endParaRPr kumimoji="0" lang="en-IN" sz="1400" b="0"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endParaRPr>
          </a:p>
        </p:txBody>
      </p:sp>
    </p:spTree>
    <p:extLst>
      <p:ext uri="{BB962C8B-B14F-4D97-AF65-F5344CB8AC3E}">
        <p14:creationId xmlns:p14="http://schemas.microsoft.com/office/powerpoint/2010/main" val="30842402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223A6A62-8F0A-A29A-DE1A-BFD9EBCBDC08}"/>
              </a:ext>
            </a:extLst>
          </p:cNvPr>
          <p:cNvPicPr>
            <a:picLocks noChangeAspect="1"/>
          </p:cNvPicPr>
          <p:nvPr/>
        </p:nvPicPr>
        <p:blipFill>
          <a:blip r:embed="rId4"/>
          <a:stretch>
            <a:fillRect/>
          </a:stretch>
        </p:blipFill>
        <p:spPr>
          <a:xfrm>
            <a:off x="0" y="1179715"/>
            <a:ext cx="9144000" cy="5648823"/>
          </a:xfrm>
          <a:prstGeom prst="rect">
            <a:avLst/>
          </a:prstGeom>
        </p:spPr>
      </p:pic>
      <p:sp>
        <p:nvSpPr>
          <p:cNvPr id="7" name="TextBox 6">
            <a:extLst>
              <a:ext uri="{FF2B5EF4-FFF2-40B4-BE49-F238E27FC236}">
                <a16:creationId xmlns:a16="http://schemas.microsoft.com/office/drawing/2014/main" id="{A920A864-D7E5-2AC4-1C8F-51A7D562EF56}"/>
              </a:ext>
            </a:extLst>
          </p:cNvPr>
          <p:cNvSpPr txBox="1"/>
          <p:nvPr/>
        </p:nvSpPr>
        <p:spPr>
          <a:xfrm>
            <a:off x="150585" y="100245"/>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2776"/>
              </a:buClr>
              <a:buSzPts val="2800"/>
              <a:buFont typeface="Arial"/>
              <a:buNone/>
              <a:tabLst/>
              <a:defRPr/>
            </a:pPr>
            <a:r>
              <a:rPr kumimoji="0" lang="en-US" sz="2800" b="1"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rPr>
              <a:t>Exploratory Data Analysis (EDA)</a:t>
            </a:r>
            <a:endParaRPr kumimoji="0" lang="en-IN" sz="1400" b="0"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endParaRPr>
          </a:p>
        </p:txBody>
      </p:sp>
    </p:spTree>
    <p:extLst>
      <p:ext uri="{BB962C8B-B14F-4D97-AF65-F5344CB8AC3E}">
        <p14:creationId xmlns:p14="http://schemas.microsoft.com/office/powerpoint/2010/main" val="380200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1148964"/>
            <a:ext cx="4572000" cy="400110"/>
          </a:xfrm>
          <a:prstGeom prst="rect">
            <a:avLst/>
          </a:prstGeom>
          <a:noFill/>
        </p:spPr>
        <p:txBody>
          <a:bodyPr wrap="square">
            <a:spAutoFit/>
          </a:bodyPr>
          <a:lstStyle/>
          <a:p>
            <a:r>
              <a:rPr lang="en-IN" sz="2000" b="1" dirty="0"/>
              <a:t>Top 15 Countries in all Features</a:t>
            </a:r>
          </a:p>
        </p:txBody>
      </p:sp>
      <p:pic>
        <p:nvPicPr>
          <p:cNvPr id="3" name="Picture 2">
            <a:extLst>
              <a:ext uri="{FF2B5EF4-FFF2-40B4-BE49-F238E27FC236}">
                <a16:creationId xmlns:a16="http://schemas.microsoft.com/office/drawing/2014/main" id="{D5BE2D4F-C43F-FFEC-EBAB-460F3A164FD2}"/>
              </a:ext>
            </a:extLst>
          </p:cNvPr>
          <p:cNvPicPr>
            <a:picLocks noChangeAspect="1"/>
          </p:cNvPicPr>
          <p:nvPr/>
        </p:nvPicPr>
        <p:blipFill>
          <a:blip r:embed="rId4"/>
          <a:stretch>
            <a:fillRect/>
          </a:stretch>
        </p:blipFill>
        <p:spPr>
          <a:xfrm>
            <a:off x="0" y="2324934"/>
            <a:ext cx="9144000" cy="3012000"/>
          </a:xfrm>
          <a:prstGeom prst="rect">
            <a:avLst/>
          </a:prstGeom>
        </p:spPr>
      </p:pic>
      <p:sp>
        <p:nvSpPr>
          <p:cNvPr id="5" name="TextBox 4">
            <a:extLst>
              <a:ext uri="{FF2B5EF4-FFF2-40B4-BE49-F238E27FC236}">
                <a16:creationId xmlns:a16="http://schemas.microsoft.com/office/drawing/2014/main" id="{FC2C2152-800D-649F-82DA-DB2B142C7588}"/>
              </a:ext>
            </a:extLst>
          </p:cNvPr>
          <p:cNvSpPr txBox="1"/>
          <p:nvPr/>
        </p:nvSpPr>
        <p:spPr>
          <a:xfrm>
            <a:off x="150585" y="249994"/>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2776"/>
              </a:buClr>
              <a:buSzPts val="2800"/>
              <a:buFont typeface="Arial"/>
              <a:buNone/>
              <a:tabLst/>
              <a:defRPr/>
            </a:pPr>
            <a:r>
              <a:rPr kumimoji="0" lang="en-US" sz="2800" b="1" i="0" u="sng" strike="noStrike" kern="0" cap="none" spc="0" normalizeH="0" baseline="0" noProof="0">
                <a:ln>
                  <a:noFill/>
                </a:ln>
                <a:solidFill>
                  <a:srgbClr val="70AD47">
                    <a:lumMod val="75000"/>
                  </a:srgbClr>
                </a:solidFill>
                <a:effectLst/>
                <a:uLnTx/>
                <a:uFillTx/>
                <a:latin typeface="Agency FB" panose="020B0503020202020204" pitchFamily="34" charset="0"/>
                <a:cs typeface="Arial"/>
                <a:sym typeface="Arial"/>
              </a:rPr>
              <a:t>Exploratory Data Analysis (EDA)</a:t>
            </a:r>
            <a:endParaRPr kumimoji="0" lang="en-IN" sz="1400" b="0"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endParaRPr>
          </a:p>
        </p:txBody>
      </p:sp>
    </p:spTree>
    <p:extLst>
      <p:ext uri="{BB962C8B-B14F-4D97-AF65-F5344CB8AC3E}">
        <p14:creationId xmlns:p14="http://schemas.microsoft.com/office/powerpoint/2010/main" val="985595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a:t>Bottom </a:t>
            </a:r>
            <a:r>
              <a:rPr lang="en-IN" sz="2000" b="1" dirty="0"/>
              <a:t>15 Countries in all Features</a:t>
            </a:r>
          </a:p>
        </p:txBody>
      </p:sp>
      <p:pic>
        <p:nvPicPr>
          <p:cNvPr id="3" name="Picture 2">
            <a:extLst>
              <a:ext uri="{FF2B5EF4-FFF2-40B4-BE49-F238E27FC236}">
                <a16:creationId xmlns:a16="http://schemas.microsoft.com/office/drawing/2014/main" id="{7DFE438E-FAA9-E337-2298-90C70B2FB784}"/>
              </a:ext>
            </a:extLst>
          </p:cNvPr>
          <p:cNvPicPr>
            <a:picLocks noChangeAspect="1"/>
          </p:cNvPicPr>
          <p:nvPr/>
        </p:nvPicPr>
        <p:blipFill>
          <a:blip r:embed="rId4"/>
          <a:stretch>
            <a:fillRect/>
          </a:stretch>
        </p:blipFill>
        <p:spPr>
          <a:xfrm>
            <a:off x="0" y="1178369"/>
            <a:ext cx="9143999" cy="5717731"/>
          </a:xfrm>
          <a:prstGeom prst="rect">
            <a:avLst/>
          </a:prstGeom>
        </p:spPr>
      </p:pic>
      <p:sp>
        <p:nvSpPr>
          <p:cNvPr id="7" name="TextBox 6">
            <a:extLst>
              <a:ext uri="{FF2B5EF4-FFF2-40B4-BE49-F238E27FC236}">
                <a16:creationId xmlns:a16="http://schemas.microsoft.com/office/drawing/2014/main" id="{76408122-C06A-6D3B-26D9-862E033675BC}"/>
              </a:ext>
            </a:extLst>
          </p:cNvPr>
          <p:cNvSpPr txBox="1"/>
          <p:nvPr/>
        </p:nvSpPr>
        <p:spPr>
          <a:xfrm>
            <a:off x="150585" y="100245"/>
            <a:ext cx="4572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2776"/>
              </a:buClr>
              <a:buSzPts val="2800"/>
              <a:buFont typeface="Arial"/>
              <a:buNone/>
              <a:tabLst/>
              <a:defRPr/>
            </a:pPr>
            <a:r>
              <a:rPr kumimoji="0" lang="en-US" sz="2800" b="1"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rPr>
              <a:t>Exploratory Data Analysis (EDA)</a:t>
            </a:r>
            <a:endParaRPr kumimoji="0" lang="en-IN" sz="1400" b="0"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endParaRPr>
          </a:p>
        </p:txBody>
      </p:sp>
    </p:spTree>
    <p:extLst>
      <p:ext uri="{BB962C8B-B14F-4D97-AF65-F5344CB8AC3E}">
        <p14:creationId xmlns:p14="http://schemas.microsoft.com/office/powerpoint/2010/main" val="35459011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Bottom 15 Countries in all Features</a:t>
            </a:r>
          </a:p>
        </p:txBody>
      </p:sp>
      <p:pic>
        <p:nvPicPr>
          <p:cNvPr id="3" name="Picture 2">
            <a:extLst>
              <a:ext uri="{FF2B5EF4-FFF2-40B4-BE49-F238E27FC236}">
                <a16:creationId xmlns:a16="http://schemas.microsoft.com/office/drawing/2014/main" id="{9150BF6B-D327-B044-EAD6-9D9BC70F99F4}"/>
              </a:ext>
            </a:extLst>
          </p:cNvPr>
          <p:cNvPicPr>
            <a:picLocks noChangeAspect="1"/>
          </p:cNvPicPr>
          <p:nvPr/>
        </p:nvPicPr>
        <p:blipFill>
          <a:blip r:embed="rId4"/>
          <a:stretch>
            <a:fillRect/>
          </a:stretch>
        </p:blipFill>
        <p:spPr>
          <a:xfrm>
            <a:off x="-30285" y="1179717"/>
            <a:ext cx="9144000" cy="5678284"/>
          </a:xfrm>
          <a:prstGeom prst="rect">
            <a:avLst/>
          </a:prstGeom>
        </p:spPr>
      </p:pic>
      <p:sp>
        <p:nvSpPr>
          <p:cNvPr id="5" name="TextBox 4">
            <a:extLst>
              <a:ext uri="{FF2B5EF4-FFF2-40B4-BE49-F238E27FC236}">
                <a16:creationId xmlns:a16="http://schemas.microsoft.com/office/drawing/2014/main" id="{30B566D6-DB07-8736-A0AF-0BA774627BB9}"/>
              </a:ext>
            </a:extLst>
          </p:cNvPr>
          <p:cNvSpPr txBox="1"/>
          <p:nvPr/>
        </p:nvSpPr>
        <p:spPr>
          <a:xfrm>
            <a:off x="185195" y="100245"/>
            <a:ext cx="458628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2776"/>
              </a:buClr>
              <a:buSzPts val="2800"/>
              <a:buFont typeface="Arial"/>
              <a:buNone/>
              <a:tabLst/>
              <a:defRPr/>
            </a:pPr>
            <a:r>
              <a:rPr kumimoji="0" lang="en-US" sz="2800" b="1" i="0" u="sng" strike="noStrike" kern="0" cap="none" spc="0" normalizeH="0" baseline="0" noProof="0">
                <a:ln>
                  <a:noFill/>
                </a:ln>
                <a:solidFill>
                  <a:srgbClr val="70AD47">
                    <a:lumMod val="75000"/>
                  </a:srgbClr>
                </a:solidFill>
                <a:effectLst/>
                <a:uLnTx/>
                <a:uFillTx/>
                <a:latin typeface="Agency FB" panose="020B0503020202020204" pitchFamily="34" charset="0"/>
                <a:cs typeface="Arial"/>
                <a:sym typeface="Arial"/>
              </a:rPr>
              <a:t>Exploratory Data Analysis (EDA)</a:t>
            </a:r>
            <a:endParaRPr kumimoji="0" lang="en-IN" sz="1400" b="0" i="0" u="sng" strike="noStrike" kern="0" cap="none" spc="0" normalizeH="0" baseline="0" noProof="0" dirty="0">
              <a:ln>
                <a:noFill/>
              </a:ln>
              <a:solidFill>
                <a:srgbClr val="70AD47">
                  <a:lumMod val="75000"/>
                </a:srgbClr>
              </a:solidFill>
              <a:effectLst/>
              <a:uLnTx/>
              <a:uFillTx/>
              <a:latin typeface="Agency FB" panose="020B0503020202020204" pitchFamily="34" charset="0"/>
              <a:cs typeface="Arial"/>
              <a:sym typeface="Arial"/>
            </a:endParaRPr>
          </a:p>
        </p:txBody>
      </p:sp>
    </p:spTree>
    <p:extLst>
      <p:ext uri="{BB962C8B-B14F-4D97-AF65-F5344CB8AC3E}">
        <p14:creationId xmlns:p14="http://schemas.microsoft.com/office/powerpoint/2010/main" val="22742303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a:t>Bottom </a:t>
            </a:r>
            <a:r>
              <a:rPr lang="en-IN" sz="2000" b="1" dirty="0"/>
              <a:t>15 Countries in all Features</a:t>
            </a:r>
          </a:p>
        </p:txBody>
      </p:sp>
      <p:pic>
        <p:nvPicPr>
          <p:cNvPr id="3" name="Picture 2">
            <a:extLst>
              <a:ext uri="{FF2B5EF4-FFF2-40B4-BE49-F238E27FC236}">
                <a16:creationId xmlns:a16="http://schemas.microsoft.com/office/drawing/2014/main" id="{62ADA54D-30AC-6E7A-C1B5-1C32A144B8BF}"/>
              </a:ext>
            </a:extLst>
          </p:cNvPr>
          <p:cNvPicPr>
            <a:picLocks noChangeAspect="1"/>
          </p:cNvPicPr>
          <p:nvPr/>
        </p:nvPicPr>
        <p:blipFill>
          <a:blip r:embed="rId4"/>
          <a:stretch>
            <a:fillRect/>
          </a:stretch>
        </p:blipFill>
        <p:spPr>
          <a:xfrm>
            <a:off x="0" y="1179716"/>
            <a:ext cx="9144000" cy="5678284"/>
          </a:xfrm>
          <a:prstGeom prst="rect">
            <a:avLst/>
          </a:prstGeom>
        </p:spPr>
      </p:pic>
      <p:sp>
        <p:nvSpPr>
          <p:cNvPr id="4" name="Google Shape;370;p6">
            <a:extLst>
              <a:ext uri="{FF2B5EF4-FFF2-40B4-BE49-F238E27FC236}">
                <a16:creationId xmlns:a16="http://schemas.microsoft.com/office/drawing/2014/main" id="{912FF2FE-3334-60BE-679D-37B0849A3C8D}"/>
              </a:ext>
            </a:extLst>
          </p:cNvPr>
          <p:cNvSpPr txBox="1"/>
          <p:nvPr/>
        </p:nvSpPr>
        <p:spPr>
          <a:xfrm>
            <a:off x="185195" y="298174"/>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none" strike="noStrike" cap="none" dirty="0">
                <a:solidFill>
                  <a:schemeClr val="accent6">
                    <a:lumMod val="75000"/>
                  </a:schemeClr>
                </a:solidFill>
                <a:latin typeface="Agency FB" panose="020B0503020202020204" pitchFamily="34" charset="0"/>
                <a:sym typeface="Arial"/>
              </a:rPr>
              <a:t>Exploratory Data Analysis (EDA)</a:t>
            </a:r>
            <a:endParaRPr lang="en-IN" sz="1400" b="0" i="0" u="none"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535908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a:t>Bottom </a:t>
            </a:r>
            <a:r>
              <a:rPr lang="en-IN" sz="2000" b="1" dirty="0"/>
              <a:t>15 Countries in all Features</a:t>
            </a:r>
          </a:p>
        </p:txBody>
      </p:sp>
      <p:pic>
        <p:nvPicPr>
          <p:cNvPr id="3" name="Picture 2">
            <a:extLst>
              <a:ext uri="{FF2B5EF4-FFF2-40B4-BE49-F238E27FC236}">
                <a16:creationId xmlns:a16="http://schemas.microsoft.com/office/drawing/2014/main" id="{EF9994C2-054D-25C2-623A-882B572C68A0}"/>
              </a:ext>
            </a:extLst>
          </p:cNvPr>
          <p:cNvPicPr>
            <a:picLocks noChangeAspect="1"/>
          </p:cNvPicPr>
          <p:nvPr/>
        </p:nvPicPr>
        <p:blipFill>
          <a:blip r:embed="rId4"/>
          <a:stretch>
            <a:fillRect/>
          </a:stretch>
        </p:blipFill>
        <p:spPr>
          <a:xfrm>
            <a:off x="0" y="1179716"/>
            <a:ext cx="9144000" cy="5678284"/>
          </a:xfrm>
          <a:prstGeom prst="rect">
            <a:avLst/>
          </a:prstGeom>
        </p:spPr>
      </p:pic>
      <p:sp>
        <p:nvSpPr>
          <p:cNvPr id="4" name="Google Shape;370;p6">
            <a:extLst>
              <a:ext uri="{FF2B5EF4-FFF2-40B4-BE49-F238E27FC236}">
                <a16:creationId xmlns:a16="http://schemas.microsoft.com/office/drawing/2014/main" id="{6B238A24-D245-AB13-033C-0886867875EF}"/>
              </a:ext>
            </a:extLst>
          </p:cNvPr>
          <p:cNvSpPr txBox="1"/>
          <p:nvPr/>
        </p:nvSpPr>
        <p:spPr>
          <a:xfrm>
            <a:off x="193540" y="297517"/>
            <a:ext cx="4529045" cy="482089"/>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1304084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pic>
        <p:nvPicPr>
          <p:cNvPr id="349" name="Google Shape;349;p3"/>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50" name="Google Shape;350;p3"/>
          <p:cNvSpPr txBox="1"/>
          <p:nvPr/>
        </p:nvSpPr>
        <p:spPr>
          <a:xfrm>
            <a:off x="0" y="13556"/>
            <a:ext cx="6134581"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3200" b="1" i="0" u="sng" strike="noStrike" cap="none" dirty="0">
                <a:solidFill>
                  <a:schemeClr val="accent6">
                    <a:lumMod val="50000"/>
                  </a:schemeClr>
                </a:solidFill>
                <a:latin typeface="Agency FB" panose="020B0503020202020204" pitchFamily="34" charset="0"/>
                <a:sym typeface="Arial"/>
              </a:rPr>
              <a:t>Project Architecture / Project Flow</a:t>
            </a:r>
            <a:endParaRPr sz="3200" b="0" i="0" u="sng" strike="noStrike" cap="none" dirty="0">
              <a:solidFill>
                <a:schemeClr val="accent6">
                  <a:lumMod val="50000"/>
                </a:schemeClr>
              </a:solidFill>
              <a:latin typeface="Agency FB" panose="020B0503020202020204" pitchFamily="34" charset="0"/>
              <a:sym typeface="Arial"/>
            </a:endParaRPr>
          </a:p>
        </p:txBody>
      </p:sp>
      <p:graphicFrame>
        <p:nvGraphicFramePr>
          <p:cNvPr id="12" name="Diagram 11">
            <a:extLst>
              <a:ext uri="{FF2B5EF4-FFF2-40B4-BE49-F238E27FC236}">
                <a16:creationId xmlns:a16="http://schemas.microsoft.com/office/drawing/2014/main" id="{0E07B929-A322-826E-0BDF-66A18261A78C}"/>
              </a:ext>
            </a:extLst>
          </p:cNvPr>
          <p:cNvGraphicFramePr/>
          <p:nvPr>
            <p:extLst>
              <p:ext uri="{D42A27DB-BD31-4B8C-83A1-F6EECF244321}">
                <p14:modId xmlns:p14="http://schemas.microsoft.com/office/powerpoint/2010/main" val="409798460"/>
              </p:ext>
            </p:extLst>
          </p:nvPr>
        </p:nvGraphicFramePr>
        <p:xfrm>
          <a:off x="226243" y="876692"/>
          <a:ext cx="8732562" cy="573149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6"/>
          <p:cNvSpPr txBox="1"/>
          <p:nvPr/>
        </p:nvSpPr>
        <p:spPr>
          <a:xfrm>
            <a:off x="230972" y="321180"/>
            <a:ext cx="8503149" cy="858536"/>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endParaRPr sz="1400" b="0" i="0" strike="noStrike" cap="none" dirty="0">
              <a:solidFill>
                <a:schemeClr val="accent6">
                  <a:lumMod val="75000"/>
                </a:schemeClr>
              </a:solidFill>
              <a:latin typeface="Arial"/>
              <a:ea typeface="Arial"/>
              <a:cs typeface="Arial"/>
              <a:sym typeface="Arial"/>
            </a:endParaRPr>
          </a:p>
        </p:txBody>
      </p:sp>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12" name="TextBox 11">
            <a:extLst>
              <a:ext uri="{FF2B5EF4-FFF2-40B4-BE49-F238E27FC236}">
                <a16:creationId xmlns:a16="http://schemas.microsoft.com/office/drawing/2014/main" id="{881021B5-CD8D-03B0-6BA9-865CE0B5129A}"/>
              </a:ext>
            </a:extLst>
          </p:cNvPr>
          <p:cNvSpPr txBox="1"/>
          <p:nvPr/>
        </p:nvSpPr>
        <p:spPr>
          <a:xfrm>
            <a:off x="150585" y="779606"/>
            <a:ext cx="4572000" cy="400110"/>
          </a:xfrm>
          <a:prstGeom prst="rect">
            <a:avLst/>
          </a:prstGeom>
          <a:noFill/>
        </p:spPr>
        <p:txBody>
          <a:bodyPr wrap="square">
            <a:spAutoFit/>
          </a:bodyPr>
          <a:lstStyle/>
          <a:p>
            <a:r>
              <a:rPr lang="en-IN" sz="2000" b="1" dirty="0"/>
              <a:t>Bottom 15 Countries in all Features</a:t>
            </a:r>
          </a:p>
        </p:txBody>
      </p:sp>
      <p:pic>
        <p:nvPicPr>
          <p:cNvPr id="3" name="Picture 2">
            <a:extLst>
              <a:ext uri="{FF2B5EF4-FFF2-40B4-BE49-F238E27FC236}">
                <a16:creationId xmlns:a16="http://schemas.microsoft.com/office/drawing/2014/main" id="{B2BA12A6-480A-F9FE-C995-5D9FE309D90B}"/>
              </a:ext>
            </a:extLst>
          </p:cNvPr>
          <p:cNvPicPr>
            <a:picLocks noChangeAspect="1"/>
          </p:cNvPicPr>
          <p:nvPr/>
        </p:nvPicPr>
        <p:blipFill>
          <a:blip r:embed="rId4"/>
          <a:stretch>
            <a:fillRect/>
          </a:stretch>
        </p:blipFill>
        <p:spPr>
          <a:xfrm>
            <a:off x="0" y="1255916"/>
            <a:ext cx="9144000" cy="5678284"/>
          </a:xfrm>
          <a:prstGeom prst="rect">
            <a:avLst/>
          </a:prstGeom>
        </p:spPr>
      </p:pic>
      <p:sp>
        <p:nvSpPr>
          <p:cNvPr id="4" name="Google Shape;370;p6">
            <a:extLst>
              <a:ext uri="{FF2B5EF4-FFF2-40B4-BE49-F238E27FC236}">
                <a16:creationId xmlns:a16="http://schemas.microsoft.com/office/drawing/2014/main" id="{167F95BF-0971-FB09-240C-E3BABAF5ACC6}"/>
              </a:ext>
            </a:extLst>
          </p:cNvPr>
          <p:cNvSpPr txBox="1"/>
          <p:nvPr/>
        </p:nvSpPr>
        <p:spPr>
          <a:xfrm>
            <a:off x="230971" y="166588"/>
            <a:ext cx="4341029" cy="476335"/>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sz="1400" b="0" i="0" u="sng" strike="noStrike" cap="none" dirty="0">
              <a:solidFill>
                <a:schemeClr val="accent6">
                  <a:lumMod val="75000"/>
                </a:schemeClr>
              </a:solidFill>
              <a:latin typeface="Agency FB" panose="020B0503020202020204" pitchFamily="34" charset="0"/>
              <a:sym typeface="Arial"/>
            </a:endParaRPr>
          </a:p>
        </p:txBody>
      </p:sp>
    </p:spTree>
    <p:extLst>
      <p:ext uri="{BB962C8B-B14F-4D97-AF65-F5344CB8AC3E}">
        <p14:creationId xmlns:p14="http://schemas.microsoft.com/office/powerpoint/2010/main" val="3179113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70" name="Google Shape;370;p6"/>
          <p:cNvSpPr txBox="1"/>
          <p:nvPr/>
        </p:nvSpPr>
        <p:spPr>
          <a:xfrm>
            <a:off x="114300" y="511604"/>
            <a:ext cx="4457700" cy="520172"/>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2776"/>
              </a:buClr>
              <a:buSzPts val="2800"/>
              <a:buFont typeface="Arial"/>
              <a:buNone/>
            </a:pPr>
            <a:r>
              <a:rPr lang="en-US" sz="2800" b="1" i="0" u="sng" strike="noStrike" cap="none" dirty="0">
                <a:solidFill>
                  <a:schemeClr val="accent6">
                    <a:lumMod val="75000"/>
                  </a:schemeClr>
                </a:solidFill>
                <a:latin typeface="Agency FB" panose="020B0503020202020204" pitchFamily="34" charset="0"/>
                <a:sym typeface="Arial"/>
              </a:rPr>
              <a:t>Exploratory Data Analysis (EDA)</a:t>
            </a:r>
            <a:endParaRPr lang="en-IN" sz="1400" b="0" i="0" u="sng" strike="noStrike" cap="none" dirty="0">
              <a:solidFill>
                <a:schemeClr val="accent6">
                  <a:lumMod val="75000"/>
                </a:schemeClr>
              </a:solidFill>
              <a:latin typeface="Agency FB" panose="020B0503020202020204" pitchFamily="34" charset="0"/>
              <a:sym typeface="Arial"/>
            </a:endParaRPr>
          </a:p>
        </p:txBody>
      </p:sp>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3" name="Picture 2">
            <a:extLst>
              <a:ext uri="{FF2B5EF4-FFF2-40B4-BE49-F238E27FC236}">
                <a16:creationId xmlns:a16="http://schemas.microsoft.com/office/drawing/2014/main" id="{8ECAA548-B10E-5E9D-0AD0-4400C3A87069}"/>
              </a:ext>
            </a:extLst>
          </p:cNvPr>
          <p:cNvPicPr>
            <a:picLocks noChangeAspect="1"/>
          </p:cNvPicPr>
          <p:nvPr/>
        </p:nvPicPr>
        <p:blipFill>
          <a:blip r:embed="rId4"/>
          <a:stretch>
            <a:fillRect/>
          </a:stretch>
        </p:blipFill>
        <p:spPr>
          <a:xfrm>
            <a:off x="0" y="2172084"/>
            <a:ext cx="9144000" cy="3156927"/>
          </a:xfrm>
          <a:prstGeom prst="rect">
            <a:avLst/>
          </a:prstGeom>
        </p:spPr>
      </p:pic>
      <p:sp>
        <p:nvSpPr>
          <p:cNvPr id="6" name="TextBox 5">
            <a:extLst>
              <a:ext uri="{FF2B5EF4-FFF2-40B4-BE49-F238E27FC236}">
                <a16:creationId xmlns:a16="http://schemas.microsoft.com/office/drawing/2014/main" id="{7E2C725C-67AD-917E-F969-313CF90E0F0D}"/>
              </a:ext>
            </a:extLst>
          </p:cNvPr>
          <p:cNvSpPr txBox="1"/>
          <p:nvPr/>
        </p:nvSpPr>
        <p:spPr>
          <a:xfrm>
            <a:off x="114300" y="1328934"/>
            <a:ext cx="4572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none" strike="noStrike" kern="0" cap="none" spc="0" normalizeH="0" baseline="0" noProof="0" dirty="0">
                <a:ln>
                  <a:noFill/>
                </a:ln>
                <a:solidFill>
                  <a:srgbClr val="000000"/>
                </a:solidFill>
                <a:effectLst/>
                <a:uLnTx/>
                <a:uFillTx/>
                <a:latin typeface="Arial"/>
                <a:cs typeface="Arial"/>
                <a:sym typeface="Arial"/>
              </a:rPr>
              <a:t>Bottom 15 Countries in all Features</a:t>
            </a:r>
          </a:p>
        </p:txBody>
      </p:sp>
    </p:spTree>
    <p:extLst>
      <p:ext uri="{BB962C8B-B14F-4D97-AF65-F5344CB8AC3E}">
        <p14:creationId xmlns:p14="http://schemas.microsoft.com/office/powerpoint/2010/main" val="3167827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4" name="TextBox 3">
            <a:extLst>
              <a:ext uri="{FF2B5EF4-FFF2-40B4-BE49-F238E27FC236}">
                <a16:creationId xmlns:a16="http://schemas.microsoft.com/office/drawing/2014/main" id="{04615E3E-AEE8-2A04-0026-3590BDDDF7D2}"/>
              </a:ext>
            </a:extLst>
          </p:cNvPr>
          <p:cNvSpPr txBox="1"/>
          <p:nvPr/>
        </p:nvSpPr>
        <p:spPr>
          <a:xfrm>
            <a:off x="159272" y="1013498"/>
            <a:ext cx="8825455" cy="5693866"/>
          </a:xfrm>
          <a:prstGeom prst="rect">
            <a:avLst/>
          </a:prstGeom>
          <a:noFill/>
        </p:spPr>
        <p:txBody>
          <a:bodyPr wrap="square">
            <a:spAutoFit/>
          </a:bodyPr>
          <a:lstStyle/>
          <a:p>
            <a:r>
              <a:rPr lang="en-IN" sz="1400" b="1" u="sng" dirty="0">
                <a:solidFill>
                  <a:schemeClr val="accent2">
                    <a:lumMod val="75000"/>
                  </a:schemeClr>
                </a:solidFill>
              </a:rPr>
              <a:t>The Major Insights gained by observing all the Graphs are:</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None of the features has a Perfect Normal Distribution.</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Most of the feature has Right-Skewed data.</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Every feature has many outliers.</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The Countries having higher Tourism Inbound &amp; Outbound are having higher GDP</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The countries which emit more CO2 and use more energy are among the Top at GDP.</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Highest populated countries are amongst the top Consumers of Energy and top contributors of CO2 emissions. But the highest populated countries are not at the top of GDP in most cases.</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The more the Tourism Sector, the more the Energy Usage and CO2 emissions</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The above scenarios conclude that the countries which are highly industrialized and top tourist destinations are having highest GDP.</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The more mobile usage in a country, the more Internet usage.</a:t>
            </a:r>
          </a:p>
          <a:p>
            <a:pPr marL="285750" indent="-285750" algn="just">
              <a:lnSpc>
                <a:spcPct val="200000"/>
              </a:lnSpc>
              <a:buFont typeface="Arial" panose="020B0604020202020204" pitchFamily="34" charset="0"/>
              <a:buChar char="•"/>
            </a:pPr>
            <a:r>
              <a:rPr lang="en-IN" sz="1400" dirty="0">
                <a:latin typeface="Bahnschrift" panose="020B0502040204020203" pitchFamily="34" charset="0"/>
              </a:rPr>
              <a:t>People who are at the age of 65+ use Mobile more than people who are 15-64</a:t>
            </a:r>
          </a:p>
          <a:p>
            <a:endParaRPr lang="en-IN" dirty="0"/>
          </a:p>
        </p:txBody>
      </p:sp>
      <p:sp>
        <p:nvSpPr>
          <p:cNvPr id="5" name="TextBox 4">
            <a:extLst>
              <a:ext uri="{FF2B5EF4-FFF2-40B4-BE49-F238E27FC236}">
                <a16:creationId xmlns:a16="http://schemas.microsoft.com/office/drawing/2014/main" id="{00C7D101-8EC3-2DF9-FBB0-7BAC3A0C42BF}"/>
              </a:ext>
            </a:extLst>
          </p:cNvPr>
          <p:cNvSpPr txBox="1"/>
          <p:nvPr/>
        </p:nvSpPr>
        <p:spPr>
          <a:xfrm>
            <a:off x="-426720" y="417336"/>
            <a:ext cx="9570720" cy="523220"/>
          </a:xfrm>
          <a:prstGeom prst="rect">
            <a:avLst/>
          </a:prstGeom>
          <a:noFill/>
        </p:spPr>
        <p:txBody>
          <a:bodyPr wrap="square" rtlCol="0">
            <a:spAutoFit/>
          </a:bodyPr>
          <a:lstStyle/>
          <a:p>
            <a:pPr algn="ctr"/>
            <a:r>
              <a:rPr lang="en-IN" sz="2800" b="1" u="sng" dirty="0">
                <a:solidFill>
                  <a:schemeClr val="accent6">
                    <a:lumMod val="75000"/>
                  </a:schemeClr>
                </a:solidFill>
                <a:latin typeface="Agency FB" panose="020B0503020202020204" pitchFamily="34" charset="0"/>
              </a:rPr>
              <a:t>INSIGHTS</a:t>
            </a:r>
          </a:p>
        </p:txBody>
      </p:sp>
    </p:spTree>
    <p:extLst>
      <p:ext uri="{BB962C8B-B14F-4D97-AF65-F5344CB8AC3E}">
        <p14:creationId xmlns:p14="http://schemas.microsoft.com/office/powerpoint/2010/main" val="42175165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372" name="Google Shape;372;p6"/>
          <p:cNvPicPr preferRelativeResize="0"/>
          <p:nvPr/>
        </p:nvPicPr>
        <p:blipFill rotWithShape="1">
          <a:blip r:embed="rId3">
            <a:alphaModFix/>
          </a:blip>
          <a:srcRect/>
          <a:stretch/>
        </p:blipFill>
        <p:spPr>
          <a:xfrm>
            <a:off x="7771754" y="100245"/>
            <a:ext cx="1187051" cy="411359"/>
          </a:xfrm>
          <a:prstGeom prst="rect">
            <a:avLst/>
          </a:prstGeom>
          <a:noFill/>
          <a:ln>
            <a:noFill/>
          </a:ln>
        </p:spPr>
      </p:pic>
      <p:pic>
        <p:nvPicPr>
          <p:cNvPr id="2" name="Picture 1">
            <a:extLst>
              <a:ext uri="{FF2B5EF4-FFF2-40B4-BE49-F238E27FC236}">
                <a16:creationId xmlns:a16="http://schemas.microsoft.com/office/drawing/2014/main" id="{CFD224A3-73DE-4A9E-BFC4-53C41C32836C}"/>
              </a:ext>
            </a:extLst>
          </p:cNvPr>
          <p:cNvPicPr>
            <a:picLocks noChangeAspect="1"/>
          </p:cNvPicPr>
          <p:nvPr/>
        </p:nvPicPr>
        <p:blipFill>
          <a:blip r:embed="rId4"/>
          <a:stretch>
            <a:fillRect/>
          </a:stretch>
        </p:blipFill>
        <p:spPr>
          <a:xfrm>
            <a:off x="2" y="2332354"/>
            <a:ext cx="9058275" cy="4525646"/>
          </a:xfrm>
          <a:prstGeom prst="rect">
            <a:avLst/>
          </a:prstGeom>
        </p:spPr>
      </p:pic>
      <p:sp>
        <p:nvSpPr>
          <p:cNvPr id="5" name="TextBox 4">
            <a:extLst>
              <a:ext uri="{FF2B5EF4-FFF2-40B4-BE49-F238E27FC236}">
                <a16:creationId xmlns:a16="http://schemas.microsoft.com/office/drawing/2014/main" id="{97D6C4E2-B95B-CAF7-D023-30768578421D}"/>
              </a:ext>
            </a:extLst>
          </p:cNvPr>
          <p:cNvSpPr txBox="1"/>
          <p:nvPr/>
        </p:nvSpPr>
        <p:spPr>
          <a:xfrm>
            <a:off x="80420" y="825786"/>
            <a:ext cx="9143999" cy="134120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Bahnschrift" panose="020B0502040204020203" pitchFamily="34" charset="0"/>
              </a:rPr>
              <a:t>It is Dimensionality Reduction Technique.</a:t>
            </a:r>
          </a:p>
          <a:p>
            <a:pPr marL="285750" indent="-285750">
              <a:lnSpc>
                <a:spcPct val="150000"/>
              </a:lnSpc>
              <a:buFont typeface="Arial" panose="020B0604020202020204" pitchFamily="34" charset="0"/>
              <a:buChar char="•"/>
            </a:pPr>
            <a:r>
              <a:rPr lang="en-IN" dirty="0">
                <a:latin typeface="Bahnschrift" panose="020B0502040204020203" pitchFamily="34" charset="0"/>
              </a:rPr>
              <a:t>In this Analysis, we change the coordinate axes without disturbing the data points such that, most of the variance of data lies on one axis.</a:t>
            </a:r>
          </a:p>
          <a:p>
            <a:pPr marL="285750" indent="-285750">
              <a:lnSpc>
                <a:spcPct val="150000"/>
              </a:lnSpc>
              <a:buFont typeface="Arial" panose="020B0604020202020204" pitchFamily="34" charset="0"/>
              <a:buChar char="•"/>
            </a:pPr>
            <a:r>
              <a:rPr lang="en-IN" dirty="0">
                <a:latin typeface="Bahnschrift" panose="020B0502040204020203" pitchFamily="34" charset="0"/>
              </a:rPr>
              <a:t>Here, out of 22 dimensions of the data, we got 91.12 % variance of data in only 6 dimensions.</a:t>
            </a:r>
          </a:p>
        </p:txBody>
      </p:sp>
      <p:sp>
        <p:nvSpPr>
          <p:cNvPr id="7" name="TextBox 6">
            <a:extLst>
              <a:ext uri="{FF2B5EF4-FFF2-40B4-BE49-F238E27FC236}">
                <a16:creationId xmlns:a16="http://schemas.microsoft.com/office/drawing/2014/main" id="{D1271C90-0871-D787-44CB-1858B7F1A6F5}"/>
              </a:ext>
            </a:extLst>
          </p:cNvPr>
          <p:cNvSpPr txBox="1"/>
          <p:nvPr/>
        </p:nvSpPr>
        <p:spPr>
          <a:xfrm>
            <a:off x="1" y="-23802"/>
            <a:ext cx="3810000" cy="523220"/>
          </a:xfrm>
          <a:prstGeom prst="rect">
            <a:avLst/>
          </a:prstGeom>
          <a:noFill/>
        </p:spPr>
        <p:txBody>
          <a:bodyPr wrap="square">
            <a:spAutoFit/>
          </a:bodyPr>
          <a:lstStyle/>
          <a:p>
            <a:r>
              <a:rPr lang="en-IN" sz="2800" b="1" u="sng" dirty="0">
                <a:solidFill>
                  <a:schemeClr val="accent6">
                    <a:lumMod val="75000"/>
                  </a:schemeClr>
                </a:solidFill>
                <a:latin typeface="Agency FB" panose="020B0503020202020204" pitchFamily="34" charset="0"/>
              </a:rPr>
              <a:t>DIMENSIONALITY REDUCTION:</a:t>
            </a:r>
          </a:p>
        </p:txBody>
      </p:sp>
      <p:sp>
        <p:nvSpPr>
          <p:cNvPr id="3" name="TextBox 2">
            <a:extLst>
              <a:ext uri="{FF2B5EF4-FFF2-40B4-BE49-F238E27FC236}">
                <a16:creationId xmlns:a16="http://schemas.microsoft.com/office/drawing/2014/main" id="{3469EC4C-7695-343A-0475-05EEB3C0DE3A}"/>
              </a:ext>
            </a:extLst>
          </p:cNvPr>
          <p:cNvSpPr txBox="1"/>
          <p:nvPr/>
        </p:nvSpPr>
        <p:spPr>
          <a:xfrm>
            <a:off x="40211" y="486021"/>
            <a:ext cx="3729580" cy="400110"/>
          </a:xfrm>
          <a:prstGeom prst="rect">
            <a:avLst/>
          </a:prstGeom>
          <a:noFill/>
        </p:spPr>
        <p:txBody>
          <a:bodyPr wrap="square" rtlCol="0">
            <a:spAutoFit/>
          </a:bodyPr>
          <a:lstStyle/>
          <a:p>
            <a:r>
              <a:rPr lang="en-IN" sz="2000" u="sng" dirty="0">
                <a:solidFill>
                  <a:schemeClr val="accent2">
                    <a:lumMod val="75000"/>
                  </a:schemeClr>
                </a:solidFill>
                <a:latin typeface="Bernard MT Condensed" panose="02050806060905020404" pitchFamily="18" charset="0"/>
              </a:rPr>
              <a:t>PRINCIPAL COMPONENT ANALYSIS</a:t>
            </a:r>
          </a:p>
        </p:txBody>
      </p:sp>
    </p:spTree>
    <p:extLst>
      <p:ext uri="{BB962C8B-B14F-4D97-AF65-F5344CB8AC3E}">
        <p14:creationId xmlns:p14="http://schemas.microsoft.com/office/powerpoint/2010/main" val="20792957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sp>
        <p:nvSpPr>
          <p:cNvPr id="3" name="TextBox 2">
            <a:extLst>
              <a:ext uri="{FF2B5EF4-FFF2-40B4-BE49-F238E27FC236}">
                <a16:creationId xmlns:a16="http://schemas.microsoft.com/office/drawing/2014/main" id="{D4A6FF0B-B7E6-D859-D695-D3042CA26A0F}"/>
              </a:ext>
            </a:extLst>
          </p:cNvPr>
          <p:cNvSpPr txBox="1"/>
          <p:nvPr/>
        </p:nvSpPr>
        <p:spPr>
          <a:xfrm>
            <a:off x="120581" y="555282"/>
            <a:ext cx="2092960" cy="523220"/>
          </a:xfrm>
          <a:prstGeom prst="rect">
            <a:avLst/>
          </a:prstGeom>
          <a:noFill/>
        </p:spPr>
        <p:txBody>
          <a:bodyPr wrap="square" rtlCol="0">
            <a:spAutoFit/>
          </a:bodyPr>
          <a:lstStyle/>
          <a:p>
            <a:r>
              <a:rPr lang="en-IN" sz="2800" b="1" u="sng" dirty="0">
                <a:solidFill>
                  <a:schemeClr val="accent2">
                    <a:lumMod val="75000"/>
                  </a:schemeClr>
                </a:solidFill>
                <a:latin typeface="Bernard MT Condensed" panose="02050806060905020404" pitchFamily="18" charset="0"/>
              </a:rPr>
              <a:t>T-SNE</a:t>
            </a:r>
          </a:p>
        </p:txBody>
      </p:sp>
      <p:sp>
        <p:nvSpPr>
          <p:cNvPr id="4" name="TextBox 3">
            <a:extLst>
              <a:ext uri="{FF2B5EF4-FFF2-40B4-BE49-F238E27FC236}">
                <a16:creationId xmlns:a16="http://schemas.microsoft.com/office/drawing/2014/main" id="{5C16AA46-0F84-ADAC-9E29-FEA8FDDB4CA7}"/>
              </a:ext>
            </a:extLst>
          </p:cNvPr>
          <p:cNvSpPr txBox="1"/>
          <p:nvPr/>
        </p:nvSpPr>
        <p:spPr>
          <a:xfrm>
            <a:off x="120580" y="1078502"/>
            <a:ext cx="9023419" cy="1200329"/>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It is a Dimensionality reduction technique used for Visualizing heavy dimensional data in a 2-D or 3-D plot.</a:t>
            </a:r>
          </a:p>
          <a:p>
            <a:pPr marL="285750" indent="-285750">
              <a:buFont typeface="Arial" panose="020B0604020202020204" pitchFamily="34" charset="0"/>
              <a:buChar char="•"/>
            </a:pPr>
            <a:r>
              <a:rPr lang="en-IN" sz="1800" dirty="0">
                <a:latin typeface="Bahnschrift" panose="020B0502040204020203" pitchFamily="34" charset="0"/>
              </a:rPr>
              <a:t>The below graphs show all the 208 data points of the </a:t>
            </a:r>
            <a:r>
              <a:rPr lang="en-IN" sz="1800" i="1" dirty="0">
                <a:latin typeface="Bahnschrift" panose="020B0502040204020203" pitchFamily="34" charset="0"/>
              </a:rPr>
              <a:t>final_df </a:t>
            </a:r>
            <a:r>
              <a:rPr lang="en-IN" sz="1800" dirty="0">
                <a:latin typeface="Bahnschrift" panose="020B0502040204020203" pitchFamily="34" charset="0"/>
              </a:rPr>
              <a:t>data frame in 2-D and 3-D Scatter plots.</a:t>
            </a:r>
          </a:p>
        </p:txBody>
      </p:sp>
      <p:pic>
        <p:nvPicPr>
          <p:cNvPr id="9" name="Google Shape;449;p15">
            <a:extLst>
              <a:ext uri="{FF2B5EF4-FFF2-40B4-BE49-F238E27FC236}">
                <a16:creationId xmlns:a16="http://schemas.microsoft.com/office/drawing/2014/main" id="{252395A6-AF51-C2BE-B5CF-D496B0B38F93}"/>
              </a:ext>
            </a:extLst>
          </p:cNvPr>
          <p:cNvPicPr preferRelativeResize="0"/>
          <p:nvPr/>
        </p:nvPicPr>
        <p:blipFill rotWithShape="1">
          <a:blip r:embed="rId3">
            <a:alphaModFix/>
          </a:blip>
          <a:srcRect/>
          <a:stretch/>
        </p:blipFill>
        <p:spPr>
          <a:xfrm>
            <a:off x="7816052" y="172772"/>
            <a:ext cx="1187051" cy="411359"/>
          </a:xfrm>
          <a:prstGeom prst="rect">
            <a:avLst/>
          </a:prstGeom>
          <a:noFill/>
          <a:ln>
            <a:noFill/>
          </a:ln>
        </p:spPr>
      </p:pic>
      <p:pic>
        <p:nvPicPr>
          <p:cNvPr id="18" name="Picture 17">
            <a:extLst>
              <a:ext uri="{FF2B5EF4-FFF2-40B4-BE49-F238E27FC236}">
                <a16:creationId xmlns:a16="http://schemas.microsoft.com/office/drawing/2014/main" id="{5916ACF5-7D55-AC42-A1ED-00F993C2CD5E}"/>
              </a:ext>
            </a:extLst>
          </p:cNvPr>
          <p:cNvPicPr>
            <a:picLocks noChangeAspect="1"/>
          </p:cNvPicPr>
          <p:nvPr/>
        </p:nvPicPr>
        <p:blipFill>
          <a:blip r:embed="rId4"/>
          <a:stretch>
            <a:fillRect/>
          </a:stretch>
        </p:blipFill>
        <p:spPr>
          <a:xfrm>
            <a:off x="0" y="2409825"/>
            <a:ext cx="5720080" cy="4216058"/>
          </a:xfrm>
          <a:prstGeom prst="rect">
            <a:avLst/>
          </a:prstGeom>
        </p:spPr>
      </p:pic>
      <p:pic>
        <p:nvPicPr>
          <p:cNvPr id="20" name="Picture 19">
            <a:extLst>
              <a:ext uri="{FF2B5EF4-FFF2-40B4-BE49-F238E27FC236}">
                <a16:creationId xmlns:a16="http://schemas.microsoft.com/office/drawing/2014/main" id="{665224FF-5BF2-F818-8FEA-F3F449EDE79F}"/>
              </a:ext>
            </a:extLst>
          </p:cNvPr>
          <p:cNvPicPr>
            <a:picLocks noChangeAspect="1"/>
          </p:cNvPicPr>
          <p:nvPr/>
        </p:nvPicPr>
        <p:blipFill>
          <a:blip r:embed="rId5"/>
          <a:stretch>
            <a:fillRect/>
          </a:stretch>
        </p:blipFill>
        <p:spPr>
          <a:xfrm>
            <a:off x="5720080" y="2609850"/>
            <a:ext cx="3423920" cy="4075379"/>
          </a:xfrm>
          <a:prstGeom prst="rect">
            <a:avLst/>
          </a:prstGeom>
        </p:spPr>
      </p:pic>
      <p:sp>
        <p:nvSpPr>
          <p:cNvPr id="2" name="TextBox 1">
            <a:extLst>
              <a:ext uri="{FF2B5EF4-FFF2-40B4-BE49-F238E27FC236}">
                <a16:creationId xmlns:a16="http://schemas.microsoft.com/office/drawing/2014/main" id="{2E2B7A92-416F-C383-76C7-FE9B3B6474D4}"/>
              </a:ext>
            </a:extLst>
          </p:cNvPr>
          <p:cNvSpPr txBox="1"/>
          <p:nvPr/>
        </p:nvSpPr>
        <p:spPr>
          <a:xfrm>
            <a:off x="-1" y="32062"/>
            <a:ext cx="5286375" cy="523220"/>
          </a:xfrm>
          <a:prstGeom prst="rect">
            <a:avLst/>
          </a:prstGeom>
          <a:noFill/>
        </p:spPr>
        <p:txBody>
          <a:bodyPr wrap="square" rtlCol="0">
            <a:spAutoFit/>
          </a:bodyPr>
          <a:lstStyle/>
          <a:p>
            <a:r>
              <a:rPr lang="en-IN" sz="2800" b="1" u="sng" dirty="0">
                <a:solidFill>
                  <a:schemeClr val="accent6">
                    <a:lumMod val="75000"/>
                  </a:schemeClr>
                </a:solidFill>
                <a:latin typeface="Agency FB" panose="020B0503020202020204" pitchFamily="34" charset="0"/>
              </a:rPr>
              <a:t>DIMENSIONALITY REDUCTION:</a:t>
            </a:r>
          </a:p>
        </p:txBody>
      </p:sp>
    </p:spTree>
    <p:extLst>
      <p:ext uri="{BB962C8B-B14F-4D97-AF65-F5344CB8AC3E}">
        <p14:creationId xmlns:p14="http://schemas.microsoft.com/office/powerpoint/2010/main" val="3698017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01054386-F241-D544-1793-9B415B1E4EEC}"/>
              </a:ext>
            </a:extLst>
          </p:cNvPr>
          <p:cNvPicPr preferRelativeResize="0"/>
          <p:nvPr/>
        </p:nvPicPr>
        <p:blipFill rotWithShape="1">
          <a:blip r:embed="rId3">
            <a:alphaModFix/>
          </a:blip>
          <a:srcRect/>
          <a:stretch/>
        </p:blipFill>
        <p:spPr>
          <a:xfrm>
            <a:off x="7853034" y="130725"/>
            <a:ext cx="1187051" cy="411359"/>
          </a:xfrm>
          <a:prstGeom prst="rect">
            <a:avLst/>
          </a:prstGeom>
          <a:noFill/>
          <a:ln>
            <a:noFill/>
          </a:ln>
        </p:spPr>
      </p:pic>
      <p:sp>
        <p:nvSpPr>
          <p:cNvPr id="3" name="TextBox 2">
            <a:extLst>
              <a:ext uri="{FF2B5EF4-FFF2-40B4-BE49-F238E27FC236}">
                <a16:creationId xmlns:a16="http://schemas.microsoft.com/office/drawing/2014/main" id="{E53E7559-A14F-9248-1517-549823F94A62}"/>
              </a:ext>
            </a:extLst>
          </p:cNvPr>
          <p:cNvSpPr txBox="1"/>
          <p:nvPr/>
        </p:nvSpPr>
        <p:spPr>
          <a:xfrm>
            <a:off x="121920" y="223520"/>
            <a:ext cx="8918164" cy="646331"/>
          </a:xfrm>
          <a:prstGeom prst="rect">
            <a:avLst/>
          </a:prstGeom>
          <a:noFill/>
        </p:spPr>
        <p:txBody>
          <a:bodyPr wrap="square" rtlCol="0">
            <a:spAutoFit/>
          </a:bodyPr>
          <a:lstStyle/>
          <a:p>
            <a:pPr algn="ctr"/>
            <a:r>
              <a:rPr lang="en-IN" sz="3600" b="1" u="sng" dirty="0">
                <a:solidFill>
                  <a:schemeClr val="accent6">
                    <a:lumMod val="75000"/>
                  </a:schemeClr>
                </a:solidFill>
                <a:latin typeface="Agency FB" panose="020B0503020202020204" pitchFamily="34" charset="0"/>
              </a:rPr>
              <a:t>CLUSTERING</a:t>
            </a:r>
          </a:p>
        </p:txBody>
      </p:sp>
      <p:sp>
        <p:nvSpPr>
          <p:cNvPr id="4" name="TextBox 3">
            <a:extLst>
              <a:ext uri="{FF2B5EF4-FFF2-40B4-BE49-F238E27FC236}">
                <a16:creationId xmlns:a16="http://schemas.microsoft.com/office/drawing/2014/main" id="{B155A79A-452E-90BD-4834-6F3B3B91B3B9}"/>
              </a:ext>
            </a:extLst>
          </p:cNvPr>
          <p:cNvSpPr txBox="1"/>
          <p:nvPr/>
        </p:nvSpPr>
        <p:spPr>
          <a:xfrm>
            <a:off x="397396" y="1239818"/>
            <a:ext cx="8918165" cy="1631216"/>
          </a:xfrm>
          <a:prstGeom prst="rect">
            <a:avLst/>
          </a:prstGeom>
          <a:noFill/>
        </p:spPr>
        <p:txBody>
          <a:bodyPr wrap="square" rtlCol="0">
            <a:spAutoFit/>
          </a:bodyPr>
          <a:lstStyle/>
          <a:p>
            <a:r>
              <a:rPr lang="en-US" sz="2000" dirty="0">
                <a:latin typeface="Bahnschrift" panose="020B0502040204020203" pitchFamily="34" charset="0"/>
              </a:rPr>
              <a:t>Clustering is a process of </a:t>
            </a:r>
            <a:r>
              <a:rPr lang="en-US" sz="2000" i="1" u="sng" dirty="0">
                <a:latin typeface="Bahnschrift" panose="020B0502040204020203" pitchFamily="34" charset="0"/>
              </a:rPr>
              <a:t>grouping</a:t>
            </a:r>
            <a:r>
              <a:rPr lang="en-US" sz="2000" dirty="0">
                <a:latin typeface="Bahnschrift" panose="020B0502040204020203" pitchFamily="34" charset="0"/>
              </a:rPr>
              <a:t> a set of objects or data points into subsets or clusters based on their similarity in some predefined way. The goal of clustering is to create groups of objects that are more similar to each other than to objects in other clusters while maximizing the dissimilarity between different clusters.</a:t>
            </a:r>
            <a:endParaRPr lang="en-IN" sz="2000" dirty="0">
              <a:latin typeface="Bahnschrift" panose="020B0502040204020203" pitchFamily="34" charset="0"/>
            </a:endParaRPr>
          </a:p>
        </p:txBody>
      </p:sp>
      <p:sp>
        <p:nvSpPr>
          <p:cNvPr id="5" name="TextBox 4">
            <a:extLst>
              <a:ext uri="{FF2B5EF4-FFF2-40B4-BE49-F238E27FC236}">
                <a16:creationId xmlns:a16="http://schemas.microsoft.com/office/drawing/2014/main" id="{C2DD161C-C75C-26EC-9825-C57EA7324E9D}"/>
              </a:ext>
            </a:extLst>
          </p:cNvPr>
          <p:cNvSpPr txBox="1"/>
          <p:nvPr/>
        </p:nvSpPr>
        <p:spPr>
          <a:xfrm>
            <a:off x="376498" y="3249782"/>
            <a:ext cx="8391004" cy="400110"/>
          </a:xfrm>
          <a:prstGeom prst="rect">
            <a:avLst/>
          </a:prstGeom>
          <a:noFill/>
        </p:spPr>
        <p:txBody>
          <a:bodyPr wrap="square" rtlCol="0">
            <a:spAutoFit/>
          </a:bodyPr>
          <a:lstStyle/>
          <a:p>
            <a:pPr algn="ctr"/>
            <a:r>
              <a:rPr lang="en-IN" sz="2000" b="1" u="sng" dirty="0">
                <a:solidFill>
                  <a:schemeClr val="accent2">
                    <a:lumMod val="75000"/>
                  </a:schemeClr>
                </a:solidFill>
                <a:latin typeface="HP Simplified" panose="020B0604020204020204" pitchFamily="34" charset="0"/>
              </a:rPr>
              <a:t>Clustering Techniques Used in this Project :</a:t>
            </a:r>
          </a:p>
        </p:txBody>
      </p:sp>
      <p:sp>
        <p:nvSpPr>
          <p:cNvPr id="7" name="TextBox 6">
            <a:extLst>
              <a:ext uri="{FF2B5EF4-FFF2-40B4-BE49-F238E27FC236}">
                <a16:creationId xmlns:a16="http://schemas.microsoft.com/office/drawing/2014/main" id="{C5A835B5-74D1-8344-EED6-F5E6F54CF9D5}"/>
              </a:ext>
            </a:extLst>
          </p:cNvPr>
          <p:cNvSpPr txBox="1"/>
          <p:nvPr/>
        </p:nvSpPr>
        <p:spPr>
          <a:xfrm>
            <a:off x="376498" y="4130020"/>
            <a:ext cx="8391004" cy="1200329"/>
          </a:xfrm>
          <a:prstGeom prst="rect">
            <a:avLst/>
          </a:prstGeom>
          <a:noFill/>
        </p:spPr>
        <p:txBody>
          <a:bodyPr wrap="square" rtlCol="0">
            <a:spAutoFit/>
          </a:bodyPr>
          <a:lstStyle/>
          <a:p>
            <a:pPr marL="285750" indent="-285750" algn="ctr">
              <a:buFont typeface="Arial" panose="020B0604020202020204" pitchFamily="34" charset="0"/>
              <a:buChar char="•"/>
            </a:pPr>
            <a:r>
              <a:rPr lang="en-IN" sz="2400" b="1" dirty="0">
                <a:latin typeface="HP Simplified Jpan" panose="020B0500000000000000" pitchFamily="34" charset="-128"/>
                <a:ea typeface="HP Simplified Jpan" panose="020B0500000000000000" pitchFamily="34" charset="-128"/>
              </a:rPr>
              <a:t>Hierarchical Clustering</a:t>
            </a:r>
          </a:p>
          <a:p>
            <a:pPr marL="285750" indent="-285750" algn="ctr">
              <a:buFont typeface="Arial" panose="020B0604020202020204" pitchFamily="34" charset="0"/>
              <a:buChar char="•"/>
            </a:pPr>
            <a:r>
              <a:rPr lang="en-IN" sz="2400" b="1" dirty="0">
                <a:latin typeface="HP Simplified Jpan" panose="020B0500000000000000" pitchFamily="34" charset="-128"/>
                <a:ea typeface="HP Simplified Jpan" panose="020B0500000000000000" pitchFamily="34" charset="-128"/>
              </a:rPr>
              <a:t>Kmeans Clustering</a:t>
            </a:r>
          </a:p>
          <a:p>
            <a:pPr marL="285750" indent="-285750" algn="ctr">
              <a:buFont typeface="Arial" panose="020B0604020202020204" pitchFamily="34" charset="0"/>
              <a:buChar char="•"/>
            </a:pPr>
            <a:r>
              <a:rPr lang="en-IN" sz="2400" b="1" dirty="0">
                <a:latin typeface="HP Simplified Jpan" panose="020B0500000000000000" pitchFamily="34" charset="-128"/>
                <a:ea typeface="HP Simplified Jpan" panose="020B0500000000000000" pitchFamily="34" charset="-128"/>
              </a:rPr>
              <a:t>DBSCAN</a:t>
            </a:r>
          </a:p>
        </p:txBody>
      </p:sp>
    </p:spTree>
    <p:extLst>
      <p:ext uri="{BB962C8B-B14F-4D97-AF65-F5344CB8AC3E}">
        <p14:creationId xmlns:p14="http://schemas.microsoft.com/office/powerpoint/2010/main" val="20091524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EF4FF4DC-D484-DAB5-0368-28B871C2BA56}"/>
              </a:ext>
            </a:extLst>
          </p:cNvPr>
          <p:cNvPicPr preferRelativeResize="0"/>
          <p:nvPr/>
        </p:nvPicPr>
        <p:blipFill rotWithShape="1">
          <a:blip r:embed="rId3">
            <a:alphaModFix/>
          </a:blip>
          <a:srcRect/>
          <a:stretch/>
        </p:blipFill>
        <p:spPr>
          <a:xfrm>
            <a:off x="7822554" y="181525"/>
            <a:ext cx="1187051" cy="411359"/>
          </a:xfrm>
          <a:prstGeom prst="rect">
            <a:avLst/>
          </a:prstGeom>
          <a:noFill/>
          <a:ln>
            <a:noFill/>
          </a:ln>
        </p:spPr>
      </p:pic>
      <p:sp>
        <p:nvSpPr>
          <p:cNvPr id="3" name="TextBox 2">
            <a:extLst>
              <a:ext uri="{FF2B5EF4-FFF2-40B4-BE49-F238E27FC236}">
                <a16:creationId xmlns:a16="http://schemas.microsoft.com/office/drawing/2014/main" id="{D04510A3-5C38-212B-A4D9-6CF7A2E083D0}"/>
              </a:ext>
            </a:extLst>
          </p:cNvPr>
          <p:cNvSpPr txBox="1"/>
          <p:nvPr/>
        </p:nvSpPr>
        <p:spPr>
          <a:xfrm>
            <a:off x="134395" y="181525"/>
            <a:ext cx="5293360" cy="523220"/>
          </a:xfrm>
          <a:prstGeom prst="rect">
            <a:avLst/>
          </a:prstGeom>
          <a:noFill/>
        </p:spPr>
        <p:txBody>
          <a:bodyPr wrap="square" rtlCol="0">
            <a:spAutoFit/>
          </a:bodyPr>
          <a:lstStyle/>
          <a:p>
            <a:r>
              <a:rPr lang="en-IN" sz="2800" b="1" u="sng" dirty="0">
                <a:solidFill>
                  <a:schemeClr val="accent6">
                    <a:lumMod val="75000"/>
                  </a:schemeClr>
                </a:solidFill>
                <a:latin typeface="Agency FB" panose="020B0503020202020204" pitchFamily="34" charset="0"/>
                <a:ea typeface="HP Simplified Jpan" panose="020B0500000000000000" pitchFamily="34" charset="-128"/>
              </a:rPr>
              <a:t>Hierarchical Clustering</a:t>
            </a:r>
          </a:p>
        </p:txBody>
      </p:sp>
      <p:sp>
        <p:nvSpPr>
          <p:cNvPr id="4" name="TextBox 3">
            <a:extLst>
              <a:ext uri="{FF2B5EF4-FFF2-40B4-BE49-F238E27FC236}">
                <a16:creationId xmlns:a16="http://schemas.microsoft.com/office/drawing/2014/main" id="{1F5B2CDA-26C4-5BBA-B33A-75135F2EC260}"/>
              </a:ext>
            </a:extLst>
          </p:cNvPr>
          <p:cNvSpPr txBox="1"/>
          <p:nvPr/>
        </p:nvSpPr>
        <p:spPr>
          <a:xfrm>
            <a:off x="134395" y="849977"/>
            <a:ext cx="8875210" cy="1754326"/>
          </a:xfrm>
          <a:prstGeom prst="rect">
            <a:avLst/>
          </a:prstGeom>
          <a:noFill/>
        </p:spPr>
        <p:txBody>
          <a:bodyPr wrap="square" rtlCol="0">
            <a:spAutoFit/>
          </a:bodyPr>
          <a:lstStyle/>
          <a:p>
            <a:r>
              <a:rPr lang="en-US" sz="1800" dirty="0">
                <a:latin typeface="Bahnschrift" panose="020B0502040204020203" pitchFamily="34" charset="0"/>
              </a:rPr>
              <a:t>Hierarchical clustering is a clustering algorithm that aims to create a hierarchy of nested clusters by recursively partitioning a set of objects or data points. The algorithm starts by considering each object as a separate cluster and then proceeds iteratively to merge clusters based on their similarity or dissimilarity. The result of the algorithm is a tree-like structure, called a dendrogram, that represents the hierarchy of clusters</a:t>
            </a:r>
            <a:r>
              <a:rPr lang="en-US" dirty="0">
                <a:latin typeface="Bahnschrift" panose="020B0502040204020203" pitchFamily="34" charset="0"/>
              </a:rPr>
              <a:t>.</a:t>
            </a:r>
            <a:endParaRPr lang="en-IN" dirty="0">
              <a:latin typeface="Bahnschrift" panose="020B0502040204020203" pitchFamily="34" charset="0"/>
            </a:endParaRPr>
          </a:p>
        </p:txBody>
      </p:sp>
      <p:sp>
        <p:nvSpPr>
          <p:cNvPr id="5" name="TextBox 4">
            <a:extLst>
              <a:ext uri="{FF2B5EF4-FFF2-40B4-BE49-F238E27FC236}">
                <a16:creationId xmlns:a16="http://schemas.microsoft.com/office/drawing/2014/main" id="{CA976811-B864-47F4-6195-99BE17B01F87}"/>
              </a:ext>
            </a:extLst>
          </p:cNvPr>
          <p:cNvSpPr txBox="1"/>
          <p:nvPr/>
        </p:nvSpPr>
        <p:spPr>
          <a:xfrm>
            <a:off x="134395" y="2747563"/>
            <a:ext cx="8875210" cy="369332"/>
          </a:xfrm>
          <a:prstGeom prst="rect">
            <a:avLst/>
          </a:prstGeom>
          <a:noFill/>
        </p:spPr>
        <p:txBody>
          <a:bodyPr wrap="square" rtlCol="0">
            <a:spAutoFit/>
          </a:bodyPr>
          <a:lstStyle/>
          <a:p>
            <a:r>
              <a:rPr lang="en-IN" sz="1800" u="sng" dirty="0">
                <a:solidFill>
                  <a:schemeClr val="accent2">
                    <a:lumMod val="75000"/>
                  </a:schemeClr>
                </a:solidFill>
                <a:latin typeface="HP Simplified" panose="020B0604020204020204" pitchFamily="34" charset="0"/>
              </a:rPr>
              <a:t>What we have done?:</a:t>
            </a:r>
          </a:p>
        </p:txBody>
      </p:sp>
      <p:sp>
        <p:nvSpPr>
          <p:cNvPr id="6" name="TextBox 5">
            <a:extLst>
              <a:ext uri="{FF2B5EF4-FFF2-40B4-BE49-F238E27FC236}">
                <a16:creationId xmlns:a16="http://schemas.microsoft.com/office/drawing/2014/main" id="{6D625245-C745-98EC-3309-B2A950C48C94}"/>
              </a:ext>
            </a:extLst>
          </p:cNvPr>
          <p:cNvSpPr txBox="1"/>
          <p:nvPr/>
        </p:nvSpPr>
        <p:spPr>
          <a:xfrm flipH="1">
            <a:off x="136711" y="3260156"/>
            <a:ext cx="9007289" cy="2554545"/>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We Used the Agglomerative Hierarchical Clustering technique in our project.</a:t>
            </a:r>
          </a:p>
          <a:p>
            <a:pPr marL="285750" indent="-285750">
              <a:buFont typeface="Arial" panose="020B0604020202020204" pitchFamily="34" charset="0"/>
              <a:buChar char="•"/>
            </a:pPr>
            <a:r>
              <a:rPr lang="en-IN" sz="1800" dirty="0">
                <a:latin typeface="Bahnschrift" panose="020B0502040204020203" pitchFamily="34" charset="0"/>
              </a:rPr>
              <a:t>We used the Complete linkage method in our clustering.</a:t>
            </a:r>
          </a:p>
          <a:p>
            <a:pPr marL="285750" indent="-285750">
              <a:buFont typeface="Arial" panose="020B0604020202020204" pitchFamily="34" charset="0"/>
              <a:buChar char="•"/>
            </a:pPr>
            <a:r>
              <a:rPr lang="en-IN" sz="1800" dirty="0">
                <a:latin typeface="Bahnschrift" panose="020B0502040204020203" pitchFamily="34" charset="0"/>
              </a:rPr>
              <a:t>We build the models with distinct numbers of clusters in the range of 2 to 10 to check which model gives us the best performance.</a:t>
            </a:r>
          </a:p>
          <a:p>
            <a:pPr marL="285750" indent="-285750">
              <a:buFont typeface="Arial" panose="020B0604020202020204" pitchFamily="34" charset="0"/>
              <a:buChar char="•"/>
            </a:pPr>
            <a:r>
              <a:rPr lang="en-IN" sz="1800" dirty="0">
                <a:latin typeface="Bahnschrift" panose="020B0502040204020203" pitchFamily="34" charset="0"/>
              </a:rPr>
              <a:t>After plotting a Scree plot, we conclude, the model with 4 different Clusters gives us the highest Silhouette Score.</a:t>
            </a:r>
          </a:p>
          <a:p>
            <a:pPr marL="285750" indent="-285750">
              <a:buFont typeface="Arial" panose="020B0604020202020204" pitchFamily="34" charset="0"/>
              <a:buChar char="•"/>
            </a:pPr>
            <a:r>
              <a:rPr lang="en-IN" sz="1800" dirty="0">
                <a:latin typeface="Bahnschrift" panose="020B0502040204020203" pitchFamily="34" charset="0"/>
              </a:rPr>
              <a:t>So we build a Model with 4 Clusters and got a Dendrogram.</a:t>
            </a:r>
          </a:p>
          <a:p>
            <a:pPr marL="285750" indent="-285750">
              <a:buFont typeface="Arial" panose="020B0604020202020204" pitchFamily="34" charset="0"/>
              <a:buChar char="•"/>
            </a:pPr>
            <a:r>
              <a:rPr lang="en-IN" sz="1800" dirty="0">
                <a:latin typeface="Bahnschrift" panose="020B0502040204020203" pitchFamily="34" charset="0"/>
              </a:rPr>
              <a:t>The Scree plot and Dendrogram of the Clustering Model are___ </a:t>
            </a:r>
          </a:p>
          <a:p>
            <a:pPr marL="285750" indent="-285750">
              <a:buFont typeface="Arial" panose="020B0604020202020204" pitchFamily="34" charset="0"/>
              <a:buChar char="•"/>
            </a:pPr>
            <a:endParaRPr lang="en-IN" sz="1600" dirty="0">
              <a:latin typeface="Bahnschrift" panose="020B0502040204020203" pitchFamily="34" charset="0"/>
            </a:endParaRPr>
          </a:p>
        </p:txBody>
      </p:sp>
    </p:spTree>
    <p:extLst>
      <p:ext uri="{BB962C8B-B14F-4D97-AF65-F5344CB8AC3E}">
        <p14:creationId xmlns:p14="http://schemas.microsoft.com/office/powerpoint/2010/main" val="22656210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FFE9D420-5EF9-5D44-BA50-FD06731B9544}"/>
              </a:ext>
            </a:extLst>
          </p:cNvPr>
          <p:cNvPicPr>
            <a:picLocks noChangeAspect="1"/>
          </p:cNvPicPr>
          <p:nvPr/>
        </p:nvPicPr>
        <p:blipFill>
          <a:blip r:embed="rId4"/>
          <a:stretch>
            <a:fillRect/>
          </a:stretch>
        </p:blipFill>
        <p:spPr>
          <a:xfrm>
            <a:off x="0" y="1635760"/>
            <a:ext cx="9144000" cy="4835977"/>
          </a:xfrm>
          <a:prstGeom prst="rect">
            <a:avLst/>
          </a:prstGeom>
        </p:spPr>
      </p:pic>
      <p:sp>
        <p:nvSpPr>
          <p:cNvPr id="5" name="TextBox 4">
            <a:extLst>
              <a:ext uri="{FF2B5EF4-FFF2-40B4-BE49-F238E27FC236}">
                <a16:creationId xmlns:a16="http://schemas.microsoft.com/office/drawing/2014/main" id="{F244FC46-CD81-CF74-4BBF-853DCADA9C86}"/>
              </a:ext>
            </a:extLst>
          </p:cNvPr>
          <p:cNvSpPr txBox="1"/>
          <p:nvPr/>
        </p:nvSpPr>
        <p:spPr>
          <a:xfrm>
            <a:off x="0" y="721360"/>
            <a:ext cx="9144000" cy="461665"/>
          </a:xfrm>
          <a:prstGeom prst="rect">
            <a:avLst/>
          </a:prstGeom>
          <a:noFill/>
        </p:spPr>
        <p:txBody>
          <a:bodyPr wrap="square" rtlCol="0">
            <a:spAutoFit/>
          </a:bodyPr>
          <a:lstStyle/>
          <a:p>
            <a:pPr algn="ctr"/>
            <a:r>
              <a:rPr lang="en-IN" sz="2400" b="1" u="sng" dirty="0">
                <a:solidFill>
                  <a:schemeClr val="accent2">
                    <a:lumMod val="75000"/>
                  </a:schemeClr>
                </a:solidFill>
                <a:latin typeface="HP Simplified" panose="020B0604020204020204" pitchFamily="34" charset="0"/>
              </a:rPr>
              <a:t>SCREE PLOT</a:t>
            </a:r>
          </a:p>
        </p:txBody>
      </p:sp>
    </p:spTree>
    <p:extLst>
      <p:ext uri="{BB962C8B-B14F-4D97-AF65-F5344CB8AC3E}">
        <p14:creationId xmlns:p14="http://schemas.microsoft.com/office/powerpoint/2010/main" val="233685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B617AAD2-F083-04BE-8206-F159C766697A}"/>
              </a:ext>
            </a:extLst>
          </p:cNvPr>
          <p:cNvPicPr>
            <a:picLocks noChangeAspect="1"/>
          </p:cNvPicPr>
          <p:nvPr/>
        </p:nvPicPr>
        <p:blipFill>
          <a:blip r:embed="rId4"/>
          <a:stretch>
            <a:fillRect/>
          </a:stretch>
        </p:blipFill>
        <p:spPr>
          <a:xfrm>
            <a:off x="0" y="1419226"/>
            <a:ext cx="9144000" cy="5192480"/>
          </a:xfrm>
          <a:prstGeom prst="rect">
            <a:avLst/>
          </a:prstGeom>
        </p:spPr>
      </p:pic>
      <p:sp>
        <p:nvSpPr>
          <p:cNvPr id="5" name="TextBox 4">
            <a:extLst>
              <a:ext uri="{FF2B5EF4-FFF2-40B4-BE49-F238E27FC236}">
                <a16:creationId xmlns:a16="http://schemas.microsoft.com/office/drawing/2014/main" id="{3581CBD6-CF13-2737-D1FD-BA5B93D7803C}"/>
              </a:ext>
            </a:extLst>
          </p:cNvPr>
          <p:cNvSpPr txBox="1"/>
          <p:nvPr/>
        </p:nvSpPr>
        <p:spPr>
          <a:xfrm>
            <a:off x="37707" y="648093"/>
            <a:ext cx="9068586" cy="523220"/>
          </a:xfrm>
          <a:prstGeom prst="rect">
            <a:avLst/>
          </a:prstGeom>
          <a:noFill/>
        </p:spPr>
        <p:txBody>
          <a:bodyPr wrap="square" rtlCol="0">
            <a:spAutoFit/>
          </a:bodyPr>
          <a:lstStyle/>
          <a:p>
            <a:pPr algn="ctr"/>
            <a:r>
              <a:rPr lang="en-IN" sz="2800" b="1" u="sng" dirty="0">
                <a:solidFill>
                  <a:schemeClr val="accent2">
                    <a:lumMod val="75000"/>
                  </a:schemeClr>
                </a:solidFill>
                <a:latin typeface="HP Simplified" panose="020B0604020204020204" pitchFamily="34" charset="0"/>
              </a:rPr>
              <a:t>DENDROGRAM</a:t>
            </a:r>
          </a:p>
        </p:txBody>
      </p:sp>
    </p:spTree>
    <p:extLst>
      <p:ext uri="{BB962C8B-B14F-4D97-AF65-F5344CB8AC3E}">
        <p14:creationId xmlns:p14="http://schemas.microsoft.com/office/powerpoint/2010/main" val="37794239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7" name="TextBox 6">
            <a:extLst>
              <a:ext uri="{FF2B5EF4-FFF2-40B4-BE49-F238E27FC236}">
                <a16:creationId xmlns:a16="http://schemas.microsoft.com/office/drawing/2014/main" id="{19A32087-33A3-F29E-DADF-4DC10FD5A28B}"/>
              </a:ext>
            </a:extLst>
          </p:cNvPr>
          <p:cNvSpPr txBox="1"/>
          <p:nvPr/>
        </p:nvSpPr>
        <p:spPr>
          <a:xfrm>
            <a:off x="0" y="19292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err="1">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KMeans</a:t>
            </a: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 Clustering</a:t>
            </a:r>
          </a:p>
        </p:txBody>
      </p:sp>
      <p:sp>
        <p:nvSpPr>
          <p:cNvPr id="12" name="TextBox 11">
            <a:extLst>
              <a:ext uri="{FF2B5EF4-FFF2-40B4-BE49-F238E27FC236}">
                <a16:creationId xmlns:a16="http://schemas.microsoft.com/office/drawing/2014/main" id="{3B0E9A22-8E7A-CB47-FD2A-7C374F845A7D}"/>
              </a:ext>
            </a:extLst>
          </p:cNvPr>
          <p:cNvSpPr txBox="1"/>
          <p:nvPr/>
        </p:nvSpPr>
        <p:spPr>
          <a:xfrm>
            <a:off x="134395" y="802017"/>
            <a:ext cx="9009605" cy="1938992"/>
          </a:xfrm>
          <a:prstGeom prst="rect">
            <a:avLst/>
          </a:prstGeom>
          <a:noFill/>
        </p:spPr>
        <p:txBody>
          <a:bodyPr wrap="square">
            <a:spAutoFit/>
          </a:bodyPr>
          <a:lstStyle/>
          <a:p>
            <a:r>
              <a:rPr lang="en-US" sz="1700" dirty="0">
                <a:latin typeface="Bahnschrift" panose="020B0502040204020203" pitchFamily="34" charset="0"/>
              </a:rPr>
              <a:t>KMeans clustering is a popular unsupervised machine learning algorithm for grouping similar data points together based on their similarity or distance. The algorithm partitions a dataset into K clusters where each data point belongs to the cluster whose centroid is nearest to it. The algorithm starts by randomly assigning K centroids to the data points and iteratively moves them until convergence. The centroid is the mean of the data points in a cluster. The objective of the algorithm is to minimize the sum of the squared distances between each data point and its assigned centroid</a:t>
            </a:r>
            <a:r>
              <a:rPr lang="en-US" sz="1800" dirty="0">
                <a:latin typeface="Bahnschrift" panose="020B0502040204020203" pitchFamily="34" charset="0"/>
              </a:rPr>
              <a:t>. </a:t>
            </a:r>
            <a:endParaRPr lang="en-IN" sz="1800" dirty="0">
              <a:latin typeface="Bahnschrift" panose="020B0502040204020203" pitchFamily="34" charset="0"/>
            </a:endParaRPr>
          </a:p>
        </p:txBody>
      </p:sp>
      <p:sp>
        <p:nvSpPr>
          <p:cNvPr id="16" name="TextBox 15">
            <a:extLst>
              <a:ext uri="{FF2B5EF4-FFF2-40B4-BE49-F238E27FC236}">
                <a16:creationId xmlns:a16="http://schemas.microsoft.com/office/drawing/2014/main" id="{92DE8BA0-F5CF-2BFB-B248-6FEF1AD7084B}"/>
              </a:ext>
            </a:extLst>
          </p:cNvPr>
          <p:cNvSpPr txBox="1"/>
          <p:nvPr/>
        </p:nvSpPr>
        <p:spPr>
          <a:xfrm>
            <a:off x="134395" y="2912755"/>
            <a:ext cx="47005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What we have done?:</a:t>
            </a:r>
          </a:p>
        </p:txBody>
      </p:sp>
      <p:sp>
        <p:nvSpPr>
          <p:cNvPr id="20" name="TextBox 19">
            <a:extLst>
              <a:ext uri="{FF2B5EF4-FFF2-40B4-BE49-F238E27FC236}">
                <a16:creationId xmlns:a16="http://schemas.microsoft.com/office/drawing/2014/main" id="{3B047205-43CF-A3E2-A073-9FAB9ACE5064}"/>
              </a:ext>
            </a:extLst>
          </p:cNvPr>
          <p:cNvSpPr txBox="1"/>
          <p:nvPr/>
        </p:nvSpPr>
        <p:spPr>
          <a:xfrm>
            <a:off x="134395" y="3522355"/>
            <a:ext cx="9009605"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800" dirty="0">
                <a:latin typeface="Bahnschrift" panose="020B0502040204020203" pitchFamily="34" charset="0"/>
              </a:rPr>
              <a:t>Before building the model, we need to select our hyperparameter i.e. ‘K’.</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To obtain the best K value, we used </a:t>
            </a:r>
            <a:r>
              <a:rPr kumimoji="0" lang="en-IN" sz="1800" b="0" i="0" u="none" strike="noStrike" kern="0" cap="none" spc="0" normalizeH="0" baseline="0" noProof="0" dirty="0" err="1">
                <a:ln>
                  <a:noFill/>
                </a:ln>
                <a:solidFill>
                  <a:srgbClr val="000000"/>
                </a:solidFill>
                <a:effectLst/>
                <a:uLnTx/>
                <a:uFillTx/>
                <a:latin typeface="Bahnschrift" panose="020B0502040204020203" pitchFamily="34" charset="0"/>
                <a:cs typeface="Arial"/>
                <a:sym typeface="Arial"/>
              </a:rPr>
              <a:t>KelbowVisualizer</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 from the yellowbrick module.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800" dirty="0">
                <a:latin typeface="Bahnschrift" panose="020B0502040204020203" pitchFamily="34" charset="0"/>
              </a:rPr>
              <a:t>KElbowVisualizer gave us an Elbow plot.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 Elbow plot suggests that </a:t>
            </a:r>
            <a:r>
              <a:rPr lang="en-IN" sz="1800" dirty="0">
                <a:latin typeface="Bahnschrift" panose="020B0502040204020203" pitchFamily="34" charset="0"/>
              </a:rPr>
              <a:t>the best value for “K” will be ‘6’.</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So, we built the  </a:t>
            </a:r>
            <a:r>
              <a:rPr kumimoji="0" lang="en-IN" sz="1800" b="0" i="0" u="none" strike="noStrike" kern="0" cap="none" spc="0" normalizeH="0" baseline="0" noProof="0" dirty="0" err="1">
                <a:ln>
                  <a:noFill/>
                </a:ln>
                <a:solidFill>
                  <a:srgbClr val="000000"/>
                </a:solidFill>
                <a:effectLst/>
                <a:uLnTx/>
                <a:uFillTx/>
                <a:latin typeface="Bahnschrift" panose="020B0502040204020203" pitchFamily="34" charset="0"/>
                <a:cs typeface="Arial"/>
                <a:sym typeface="Arial"/>
              </a:rPr>
              <a:t>KMeans</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 model using Scikit learn module with K=6.</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We got a </a:t>
            </a:r>
            <a:r>
              <a:rPr lang="en-IN" sz="1800" dirty="0">
                <a:latin typeface="Bahnschrift" panose="020B0502040204020203" pitchFamily="34" charset="0"/>
              </a:rPr>
              <a:t>Silhouette Score of 0.2454625313727169.</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 </a:t>
            </a:r>
            <a:r>
              <a:rPr lang="en-IN" sz="1800" dirty="0">
                <a:latin typeface="Bahnschrift" panose="020B0502040204020203" pitchFamily="34" charset="0"/>
              </a:rPr>
              <a:t>Elbow plot and </a:t>
            </a:r>
            <a:r>
              <a:rPr lang="en-IN" sz="1800" dirty="0" err="1">
                <a:latin typeface="Bahnschrift" panose="020B0502040204020203" pitchFamily="34" charset="0"/>
              </a:rPr>
              <a:t>KMeans</a:t>
            </a:r>
            <a:r>
              <a:rPr lang="en-IN" sz="1800" dirty="0">
                <a:latin typeface="Bahnschrift" panose="020B0502040204020203" pitchFamily="34" charset="0"/>
              </a:rPr>
              <a:t> Visualization graphs are__</a:t>
            </a: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6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p:txBody>
      </p:sp>
    </p:spTree>
    <p:extLst>
      <p:ext uri="{BB962C8B-B14F-4D97-AF65-F5344CB8AC3E}">
        <p14:creationId xmlns:p14="http://schemas.microsoft.com/office/powerpoint/2010/main" val="3154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182880" y="581759"/>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sng" strike="noStrike" cap="none" dirty="0">
                <a:solidFill>
                  <a:schemeClr val="accent2">
                    <a:lumMod val="75000"/>
                  </a:schemeClr>
                </a:solidFill>
                <a:latin typeface="HP Simplified Hans" panose="020B0500000000000000" pitchFamily="34" charset="-122"/>
                <a:ea typeface="HP Simplified Hans" panose="020B0500000000000000" pitchFamily="34" charset="-122"/>
                <a:sym typeface="Arial"/>
              </a:rPr>
              <a:t>Data set details</a:t>
            </a:r>
            <a:endParaRPr sz="2400" b="0" i="0" u="sng" strike="noStrike" cap="none" dirty="0">
              <a:solidFill>
                <a:schemeClr val="accent2">
                  <a:lumMod val="75000"/>
                </a:schemeClr>
              </a:solidFill>
              <a:latin typeface="HP Simplified Hans" panose="020B0500000000000000" pitchFamily="34" charset="-122"/>
              <a:ea typeface="HP Simplified Hans" panose="020B0500000000000000" pitchFamily="34" charset="-122"/>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65" name="Google Shape;365;p5"/>
          <p:cNvSpPr txBox="1"/>
          <p:nvPr/>
        </p:nvSpPr>
        <p:spPr>
          <a:xfrm>
            <a:off x="182880" y="1076041"/>
            <a:ext cx="5557520" cy="1200288"/>
          </a:xfrm>
          <a:prstGeom prst="rect">
            <a:avLst/>
          </a:prstGeom>
          <a:noFill/>
          <a:ln>
            <a:noFill/>
          </a:ln>
        </p:spPr>
        <p:txBody>
          <a:bodyPr spcFirstLastPara="1" wrap="square" lIns="91425" tIns="45700" rIns="91425" bIns="45700" anchor="t" anchorCtr="0">
            <a:spAutoFit/>
          </a:bodyPr>
          <a:lstStyle/>
          <a:p>
            <a:pPr rtl="0">
              <a:spcBef>
                <a:spcPts val="0"/>
              </a:spcBef>
              <a:spcAft>
                <a:spcPts val="0"/>
              </a:spcAft>
            </a:pPr>
            <a:r>
              <a:rPr lang="en-US" sz="1800" b="0" i="0" u="none" strike="noStrike" dirty="0">
                <a:solidFill>
                  <a:srgbClr val="000000"/>
                </a:solidFill>
                <a:effectLst/>
                <a:latin typeface="Bahnschrift" panose="020B0502040204020203" pitchFamily="34" charset="0"/>
                <a:cs typeface="Arial" panose="020B0604020202020204" pitchFamily="34" charset="0"/>
              </a:rPr>
              <a:t>No. of Rows: 2704</a:t>
            </a:r>
          </a:p>
          <a:p>
            <a:pPr rtl="0">
              <a:spcBef>
                <a:spcPts val="0"/>
              </a:spcBef>
              <a:spcAft>
                <a:spcPts val="0"/>
              </a:spcAft>
            </a:pPr>
            <a:r>
              <a:rPr lang="en-US" sz="1800" b="0" i="0" u="none" strike="noStrike" dirty="0">
                <a:solidFill>
                  <a:srgbClr val="000000"/>
                </a:solidFill>
                <a:effectLst/>
                <a:latin typeface="Bahnschrift" panose="020B0502040204020203" pitchFamily="34" charset="0"/>
                <a:cs typeface="Arial" panose="020B0604020202020204" pitchFamily="34" charset="0"/>
              </a:rPr>
              <a:t>No. of Features: 25</a:t>
            </a:r>
          </a:p>
          <a:p>
            <a:pPr rtl="0">
              <a:spcBef>
                <a:spcPts val="0"/>
              </a:spcBef>
              <a:spcAft>
                <a:spcPts val="0"/>
              </a:spcAft>
            </a:pPr>
            <a:r>
              <a:rPr lang="en-US" sz="1800" b="0" i="0" u="none" strike="noStrike" dirty="0">
                <a:solidFill>
                  <a:srgbClr val="000000"/>
                </a:solidFill>
                <a:effectLst/>
                <a:latin typeface="Bahnschrift" panose="020B0502040204020203" pitchFamily="34" charset="0"/>
                <a:cs typeface="Arial" panose="020B0604020202020204" pitchFamily="34" charset="0"/>
              </a:rPr>
              <a:t>No. of Categorical Features: 1</a:t>
            </a:r>
          </a:p>
          <a:p>
            <a:pPr rtl="0">
              <a:spcBef>
                <a:spcPts val="0"/>
              </a:spcBef>
              <a:spcAft>
                <a:spcPts val="0"/>
              </a:spcAft>
            </a:pPr>
            <a:r>
              <a:rPr lang="en-US" sz="1800" b="0" i="0" u="none" strike="noStrike" dirty="0">
                <a:solidFill>
                  <a:srgbClr val="000000"/>
                </a:solidFill>
                <a:effectLst/>
                <a:latin typeface="Bahnschrift" panose="020B0502040204020203" pitchFamily="34" charset="0"/>
                <a:cs typeface="Arial" panose="020B0604020202020204" pitchFamily="34" charset="0"/>
              </a:rPr>
              <a:t>No. of Continuous Features: 24</a:t>
            </a:r>
          </a:p>
        </p:txBody>
      </p:sp>
      <p:sp>
        <p:nvSpPr>
          <p:cNvPr id="3" name="TextBox 2">
            <a:extLst>
              <a:ext uri="{FF2B5EF4-FFF2-40B4-BE49-F238E27FC236}">
                <a16:creationId xmlns:a16="http://schemas.microsoft.com/office/drawing/2014/main" id="{33A2E4DA-4AC4-E91F-1EE5-A40B5B3C2202}"/>
              </a:ext>
            </a:extLst>
          </p:cNvPr>
          <p:cNvSpPr txBox="1"/>
          <p:nvPr/>
        </p:nvSpPr>
        <p:spPr>
          <a:xfrm>
            <a:off x="182880" y="2322503"/>
            <a:ext cx="6538569" cy="369332"/>
          </a:xfrm>
          <a:prstGeom prst="rect">
            <a:avLst/>
          </a:prstGeom>
          <a:noFill/>
        </p:spPr>
        <p:txBody>
          <a:bodyPr wrap="square">
            <a:spAutoFit/>
          </a:bodyPr>
          <a:lstStyle/>
          <a:p>
            <a:r>
              <a:rPr lang="en-IN" sz="1800" b="1" i="0" u="none" strike="noStrike" dirty="0">
                <a:solidFill>
                  <a:srgbClr val="000000"/>
                </a:solidFill>
                <a:effectLst/>
                <a:latin typeface="Arial Black" panose="020B0A04020102020204" pitchFamily="34" charset="0"/>
              </a:rPr>
              <a:t>Screenshot of the Dataset</a:t>
            </a:r>
            <a:endParaRPr lang="en-IN" sz="1800" b="1" dirty="0">
              <a:latin typeface="Arial Black" panose="020B0A04020102020204" pitchFamily="34" charset="0"/>
            </a:endParaRPr>
          </a:p>
        </p:txBody>
      </p:sp>
      <p:pic>
        <p:nvPicPr>
          <p:cNvPr id="5" name="Picture 4">
            <a:extLst>
              <a:ext uri="{FF2B5EF4-FFF2-40B4-BE49-F238E27FC236}">
                <a16:creationId xmlns:a16="http://schemas.microsoft.com/office/drawing/2014/main" id="{87DB1620-F5DB-DBD5-29CC-C7A6E3704455}"/>
              </a:ext>
            </a:extLst>
          </p:cNvPr>
          <p:cNvPicPr>
            <a:picLocks noChangeAspect="1"/>
          </p:cNvPicPr>
          <p:nvPr/>
        </p:nvPicPr>
        <p:blipFill rotWithShape="1">
          <a:blip r:embed="rId4"/>
          <a:srcRect t="26562" r="6234" b="10200"/>
          <a:stretch/>
        </p:blipFill>
        <p:spPr>
          <a:xfrm>
            <a:off x="67336" y="2691835"/>
            <a:ext cx="8571178" cy="3798417"/>
          </a:xfrm>
          <a:prstGeom prst="rect">
            <a:avLst/>
          </a:prstGeom>
        </p:spPr>
      </p:pic>
      <p:sp>
        <p:nvSpPr>
          <p:cNvPr id="2" name="TextBox 1">
            <a:extLst>
              <a:ext uri="{FF2B5EF4-FFF2-40B4-BE49-F238E27FC236}">
                <a16:creationId xmlns:a16="http://schemas.microsoft.com/office/drawing/2014/main" id="{DB1EDD80-6FC0-CB7A-D5A2-3E56DB2D72BF}"/>
              </a:ext>
            </a:extLst>
          </p:cNvPr>
          <p:cNvSpPr txBox="1"/>
          <p:nvPr/>
        </p:nvSpPr>
        <p:spPr>
          <a:xfrm>
            <a:off x="161925" y="14213"/>
            <a:ext cx="4191000" cy="584775"/>
          </a:xfrm>
          <a:prstGeom prst="rect">
            <a:avLst/>
          </a:prstGeom>
          <a:noFill/>
        </p:spPr>
        <p:txBody>
          <a:bodyPr wrap="square" rtlCol="0">
            <a:spAutoFit/>
          </a:bodyPr>
          <a:lstStyle/>
          <a:p>
            <a:r>
              <a:rPr lang="en-IN" sz="3200" b="1" u="sng" dirty="0">
                <a:solidFill>
                  <a:schemeClr val="accent6">
                    <a:lumMod val="75000"/>
                  </a:schemeClr>
                </a:solidFill>
                <a:latin typeface="Agency FB" panose="020B0503020202020204" pitchFamily="34" charset="0"/>
              </a:rPr>
              <a:t>UNDERSTANDING THE DATA</a:t>
            </a:r>
          </a:p>
        </p:txBody>
      </p:sp>
    </p:spTree>
    <p:extLst>
      <p:ext uri="{BB962C8B-B14F-4D97-AF65-F5344CB8AC3E}">
        <p14:creationId xmlns:p14="http://schemas.microsoft.com/office/powerpoint/2010/main" val="1868979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1E6389FE-2DE4-AD01-83D2-8F15CA759994}"/>
              </a:ext>
            </a:extLst>
          </p:cNvPr>
          <p:cNvPicPr>
            <a:picLocks noChangeAspect="1"/>
          </p:cNvPicPr>
          <p:nvPr/>
        </p:nvPicPr>
        <p:blipFill>
          <a:blip r:embed="rId4"/>
          <a:stretch>
            <a:fillRect/>
          </a:stretch>
        </p:blipFill>
        <p:spPr>
          <a:xfrm>
            <a:off x="0" y="1514475"/>
            <a:ext cx="9144000" cy="4432990"/>
          </a:xfrm>
          <a:prstGeom prst="rect">
            <a:avLst/>
          </a:prstGeom>
        </p:spPr>
      </p:pic>
      <p:sp>
        <p:nvSpPr>
          <p:cNvPr id="8" name="TextBox 7">
            <a:extLst>
              <a:ext uri="{FF2B5EF4-FFF2-40B4-BE49-F238E27FC236}">
                <a16:creationId xmlns:a16="http://schemas.microsoft.com/office/drawing/2014/main" id="{F75E94F6-408D-28A7-891B-76A6BBE63470}"/>
              </a:ext>
            </a:extLst>
          </p:cNvPr>
          <p:cNvSpPr txBox="1"/>
          <p:nvPr/>
        </p:nvSpPr>
        <p:spPr>
          <a:xfrm>
            <a:off x="0" y="562404"/>
            <a:ext cx="9144000"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Elbow Plot</a:t>
            </a:r>
          </a:p>
        </p:txBody>
      </p:sp>
    </p:spTree>
    <p:extLst>
      <p:ext uri="{BB962C8B-B14F-4D97-AF65-F5344CB8AC3E}">
        <p14:creationId xmlns:p14="http://schemas.microsoft.com/office/powerpoint/2010/main" val="25811054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37A62FB6-CF4D-F87E-F35E-740603869207}"/>
              </a:ext>
            </a:extLst>
          </p:cNvPr>
          <p:cNvPicPr>
            <a:picLocks noChangeAspect="1"/>
          </p:cNvPicPr>
          <p:nvPr/>
        </p:nvPicPr>
        <p:blipFill>
          <a:blip r:embed="rId4"/>
          <a:stretch>
            <a:fillRect/>
          </a:stretch>
        </p:blipFill>
        <p:spPr>
          <a:xfrm>
            <a:off x="0" y="1499950"/>
            <a:ext cx="9144000" cy="3858100"/>
          </a:xfrm>
          <a:prstGeom prst="rect">
            <a:avLst/>
          </a:prstGeom>
        </p:spPr>
      </p:pic>
      <p:sp>
        <p:nvSpPr>
          <p:cNvPr id="8" name="TextBox 7">
            <a:extLst>
              <a:ext uri="{FF2B5EF4-FFF2-40B4-BE49-F238E27FC236}">
                <a16:creationId xmlns:a16="http://schemas.microsoft.com/office/drawing/2014/main" id="{4C87E569-679F-3B51-D6FF-71EFDB5B5996}"/>
              </a:ext>
            </a:extLst>
          </p:cNvPr>
          <p:cNvSpPr txBox="1"/>
          <p:nvPr/>
        </p:nvSpPr>
        <p:spPr>
          <a:xfrm>
            <a:off x="0" y="562404"/>
            <a:ext cx="914399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1" i="0" u="sng" strike="noStrike" kern="0" cap="none" spc="0" normalizeH="0" baseline="0" noProof="0" dirty="0" err="1">
                <a:ln>
                  <a:noFill/>
                </a:ln>
                <a:solidFill>
                  <a:srgbClr val="ED7D31">
                    <a:lumMod val="75000"/>
                  </a:srgbClr>
                </a:solidFill>
                <a:effectLst/>
                <a:uLnTx/>
                <a:uFillTx/>
                <a:latin typeface="HP Simplified" panose="020B0604020204020204" pitchFamily="34" charset="0"/>
                <a:cs typeface="Arial"/>
                <a:sym typeface="Arial"/>
              </a:rPr>
              <a:t>KMeans</a:t>
            </a:r>
            <a:r>
              <a:rPr kumimoji="0" lang="en-IN" sz="28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 visualization with 2D T-SNE</a:t>
            </a:r>
          </a:p>
        </p:txBody>
      </p:sp>
    </p:spTree>
    <p:extLst>
      <p:ext uri="{BB962C8B-B14F-4D97-AF65-F5344CB8AC3E}">
        <p14:creationId xmlns:p14="http://schemas.microsoft.com/office/powerpoint/2010/main" val="3943546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8" name="Picture 7">
            <a:extLst>
              <a:ext uri="{FF2B5EF4-FFF2-40B4-BE49-F238E27FC236}">
                <a16:creationId xmlns:a16="http://schemas.microsoft.com/office/drawing/2014/main" id="{EF0703C8-B82E-898B-36FC-25CCFC665DAB}"/>
              </a:ext>
            </a:extLst>
          </p:cNvPr>
          <p:cNvPicPr>
            <a:picLocks noChangeAspect="1"/>
          </p:cNvPicPr>
          <p:nvPr/>
        </p:nvPicPr>
        <p:blipFill>
          <a:blip r:embed="rId4"/>
          <a:stretch>
            <a:fillRect/>
          </a:stretch>
        </p:blipFill>
        <p:spPr>
          <a:xfrm>
            <a:off x="933451" y="1359027"/>
            <a:ext cx="7667624" cy="5375148"/>
          </a:xfrm>
          <a:prstGeom prst="rect">
            <a:avLst/>
          </a:prstGeom>
        </p:spPr>
      </p:pic>
      <p:sp>
        <p:nvSpPr>
          <p:cNvPr id="12" name="TextBox 11">
            <a:extLst>
              <a:ext uri="{FF2B5EF4-FFF2-40B4-BE49-F238E27FC236}">
                <a16:creationId xmlns:a16="http://schemas.microsoft.com/office/drawing/2014/main" id="{501E8727-53B2-3ABA-BCCB-862CF7CB5225}"/>
              </a:ext>
            </a:extLst>
          </p:cNvPr>
          <p:cNvSpPr txBox="1"/>
          <p:nvPr/>
        </p:nvSpPr>
        <p:spPr>
          <a:xfrm>
            <a:off x="0" y="483662"/>
            <a:ext cx="914399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1" i="0" u="sng" strike="noStrike" kern="0" cap="none" spc="0" normalizeH="0" baseline="0" noProof="0" dirty="0" err="1">
                <a:ln>
                  <a:noFill/>
                </a:ln>
                <a:solidFill>
                  <a:srgbClr val="ED7D31">
                    <a:lumMod val="75000"/>
                  </a:srgbClr>
                </a:solidFill>
                <a:effectLst/>
                <a:uLnTx/>
                <a:uFillTx/>
                <a:latin typeface="HP Simplified" panose="020B0604020204020204" pitchFamily="34" charset="0"/>
                <a:cs typeface="Arial"/>
                <a:sym typeface="Arial"/>
              </a:rPr>
              <a:t>KMeans</a:t>
            </a:r>
            <a:r>
              <a:rPr kumimoji="0" lang="en-IN" sz="28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 visualization with 3D T-SNE</a:t>
            </a:r>
          </a:p>
        </p:txBody>
      </p:sp>
    </p:spTree>
    <p:extLst>
      <p:ext uri="{BB962C8B-B14F-4D97-AF65-F5344CB8AC3E}">
        <p14:creationId xmlns:p14="http://schemas.microsoft.com/office/powerpoint/2010/main" val="2921544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3" name="Google Shape;449;p15">
            <a:extLst>
              <a:ext uri="{FF2B5EF4-FFF2-40B4-BE49-F238E27FC236}">
                <a16:creationId xmlns:a16="http://schemas.microsoft.com/office/drawing/2014/main" id="{A0F7DB5B-8C96-2BE2-DF26-B8B5044F69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4" name="TextBox 3">
            <a:extLst>
              <a:ext uri="{FF2B5EF4-FFF2-40B4-BE49-F238E27FC236}">
                <a16:creationId xmlns:a16="http://schemas.microsoft.com/office/drawing/2014/main" id="{A0F44009-140A-D8E7-ED19-72B48047461F}"/>
              </a:ext>
            </a:extLst>
          </p:cNvPr>
          <p:cNvSpPr txBox="1"/>
          <p:nvPr/>
        </p:nvSpPr>
        <p:spPr>
          <a:xfrm>
            <a:off x="0" y="192924"/>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DBSCAN</a:t>
            </a:r>
          </a:p>
        </p:txBody>
      </p:sp>
      <p:sp>
        <p:nvSpPr>
          <p:cNvPr id="5" name="TextBox 4">
            <a:extLst>
              <a:ext uri="{FF2B5EF4-FFF2-40B4-BE49-F238E27FC236}">
                <a16:creationId xmlns:a16="http://schemas.microsoft.com/office/drawing/2014/main" id="{3FE5A3C9-DD32-30AE-3BBC-E407C698574F}"/>
              </a:ext>
            </a:extLst>
          </p:cNvPr>
          <p:cNvSpPr txBox="1"/>
          <p:nvPr/>
        </p:nvSpPr>
        <p:spPr>
          <a:xfrm>
            <a:off x="134395" y="802017"/>
            <a:ext cx="9009605" cy="2200602"/>
          </a:xfrm>
          <a:prstGeom prst="rect">
            <a:avLst/>
          </a:prstGeom>
          <a:noFill/>
        </p:spPr>
        <p:txBody>
          <a:bodyPr wrap="square">
            <a:spAutoFit/>
          </a:bodyPr>
          <a:lstStyle/>
          <a:p>
            <a:r>
              <a:rPr lang="en-US" sz="1700" dirty="0">
                <a:latin typeface="Bahnschrift" panose="020B0502040204020203" pitchFamily="34" charset="0"/>
              </a:rPr>
              <a:t>DBSCAN (Density-Based Spatial Clustering of Applications with Noise) is a popular clustering algorithm used in machine learning and data mining to group together similar data points based on their proximity to each other in a high-dimensional space.</a:t>
            </a:r>
          </a:p>
          <a:p>
            <a:endParaRPr lang="en-US" sz="1700" dirty="0">
              <a:latin typeface="Bahnschrift" panose="020B0502040204020203" pitchFamily="34" charset="0"/>
            </a:endParaRPr>
          </a:p>
          <a:p>
            <a:r>
              <a:rPr lang="en-US" sz="1700" dirty="0">
                <a:latin typeface="Bahnschrift" panose="020B0502040204020203" pitchFamily="34" charset="0"/>
              </a:rPr>
              <a:t>The algorithm works by defining a neighborhood around each data point, and then grouping together points within a certain distance (epsilon) with a minimum number of neighbors (min_samples) within that neighborhood. Points that do not belong to any group are considered noise</a:t>
            </a:r>
            <a:r>
              <a:rPr lang="en-US" sz="1800" dirty="0">
                <a:latin typeface="Bahnschrift" panose="020B0502040204020203" pitchFamily="34" charset="0"/>
              </a:rPr>
              <a:t>. </a:t>
            </a:r>
            <a:endParaRPr lang="en-IN" sz="1800" dirty="0">
              <a:latin typeface="Bahnschrift" panose="020B0502040204020203" pitchFamily="34" charset="0"/>
            </a:endParaRPr>
          </a:p>
        </p:txBody>
      </p:sp>
      <p:sp>
        <p:nvSpPr>
          <p:cNvPr id="6" name="TextBox 5">
            <a:extLst>
              <a:ext uri="{FF2B5EF4-FFF2-40B4-BE49-F238E27FC236}">
                <a16:creationId xmlns:a16="http://schemas.microsoft.com/office/drawing/2014/main" id="{0DD928A2-507B-894F-C0B5-A861E383ED1D}"/>
              </a:ext>
            </a:extLst>
          </p:cNvPr>
          <p:cNvSpPr txBox="1"/>
          <p:nvPr/>
        </p:nvSpPr>
        <p:spPr>
          <a:xfrm>
            <a:off x="134395" y="3014287"/>
            <a:ext cx="47005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What we have done?:</a:t>
            </a:r>
          </a:p>
        </p:txBody>
      </p:sp>
      <p:sp>
        <p:nvSpPr>
          <p:cNvPr id="7" name="TextBox 6">
            <a:extLst>
              <a:ext uri="{FF2B5EF4-FFF2-40B4-BE49-F238E27FC236}">
                <a16:creationId xmlns:a16="http://schemas.microsoft.com/office/drawing/2014/main" id="{0121EE25-219C-E456-F17F-C15B582F0E98}"/>
              </a:ext>
            </a:extLst>
          </p:cNvPr>
          <p:cNvSpPr txBox="1"/>
          <p:nvPr/>
        </p:nvSpPr>
        <p:spPr>
          <a:xfrm>
            <a:off x="134395" y="3522355"/>
            <a:ext cx="9009605" cy="338554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IN" sz="1800" dirty="0">
                <a:latin typeface="Bahnschrift" panose="020B0502040204020203" pitchFamily="34" charset="0"/>
              </a:rPr>
              <a:t>Before building the model, we need to select our hyperparameters i.e. ‘epsilon’ &amp; ‘min_samples’.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To obtain these, we build the DBSCAN models with 800 equidistant epsilon values ranging from 0.2 to 5 and min_samples in a range of 2 to 20</a:t>
            </a:r>
            <a:r>
              <a:rPr lang="en-IN" sz="1800" dirty="0">
                <a:latin typeface="Bahnschrift" panose="020B0502040204020203" pitchFamily="34" charset="0"/>
              </a:rPr>
              <a:t>.</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Then we calculated Silhouette scores for every model and selected the model with the highest score.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 best model has an epsilon value of 0.3381727158948686 and the min_samples value </a:t>
            </a:r>
            <a:r>
              <a:rPr kumimoji="0" lang="en-IN" sz="1800" b="0" i="0" u="none" strike="noStrike" kern="0" cap="none" spc="0" normalizeH="0" baseline="0" noProof="0">
                <a:ln>
                  <a:noFill/>
                </a:ln>
                <a:solidFill>
                  <a:srgbClr val="000000"/>
                </a:solidFill>
                <a:effectLst/>
                <a:uLnTx/>
                <a:uFillTx/>
                <a:latin typeface="Bahnschrift" panose="020B0502040204020203" pitchFamily="34" charset="0"/>
                <a:cs typeface="Arial"/>
                <a:sym typeface="Arial"/>
              </a:rPr>
              <a:t>is 12.</a:t>
            </a: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 </a:t>
            </a:r>
            <a:r>
              <a:rPr lang="en-IN" sz="1800" dirty="0">
                <a:latin typeface="Bahnschrift" panose="020B0502040204020203" pitchFamily="34" charset="0"/>
              </a:rPr>
              <a:t>Silhouette Score of the best model is 0.13818596650453274.</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The </a:t>
            </a:r>
            <a:r>
              <a:rPr lang="en-IN" sz="1800" dirty="0">
                <a:latin typeface="Bahnschrift" panose="020B0502040204020203" pitchFamily="34" charset="0"/>
              </a:rPr>
              <a:t>DBSCAN Visualization graphs are__</a:t>
            </a: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kumimoji="0" lang="en-IN" sz="16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p:txBody>
      </p:sp>
    </p:spTree>
    <p:extLst>
      <p:ext uri="{BB962C8B-B14F-4D97-AF65-F5344CB8AC3E}">
        <p14:creationId xmlns:p14="http://schemas.microsoft.com/office/powerpoint/2010/main" val="5645608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8768E686-1FBC-67FF-8E0A-EDB2939077FF}"/>
              </a:ext>
            </a:extLst>
          </p:cNvPr>
          <p:cNvPicPr>
            <a:picLocks noChangeAspect="1"/>
          </p:cNvPicPr>
          <p:nvPr/>
        </p:nvPicPr>
        <p:blipFill>
          <a:blip r:embed="rId4"/>
          <a:stretch>
            <a:fillRect/>
          </a:stretch>
        </p:blipFill>
        <p:spPr>
          <a:xfrm>
            <a:off x="0" y="2284861"/>
            <a:ext cx="9144000" cy="3888478"/>
          </a:xfrm>
          <a:prstGeom prst="rect">
            <a:avLst/>
          </a:prstGeom>
        </p:spPr>
      </p:pic>
      <p:sp>
        <p:nvSpPr>
          <p:cNvPr id="8" name="TextBox 7">
            <a:extLst>
              <a:ext uri="{FF2B5EF4-FFF2-40B4-BE49-F238E27FC236}">
                <a16:creationId xmlns:a16="http://schemas.microsoft.com/office/drawing/2014/main" id="{F1D47C33-AD20-85D2-5FF5-1DB9EE054AE0}"/>
              </a:ext>
            </a:extLst>
          </p:cNvPr>
          <p:cNvSpPr txBox="1"/>
          <p:nvPr/>
        </p:nvSpPr>
        <p:spPr>
          <a:xfrm>
            <a:off x="85725" y="684661"/>
            <a:ext cx="892387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DBSCAN visualization with 3D T-SNE</a:t>
            </a:r>
          </a:p>
        </p:txBody>
      </p:sp>
    </p:spTree>
    <p:extLst>
      <p:ext uri="{BB962C8B-B14F-4D97-AF65-F5344CB8AC3E}">
        <p14:creationId xmlns:p14="http://schemas.microsoft.com/office/powerpoint/2010/main" val="7582728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pic>
        <p:nvPicPr>
          <p:cNvPr id="4" name="Picture 3">
            <a:extLst>
              <a:ext uri="{FF2B5EF4-FFF2-40B4-BE49-F238E27FC236}">
                <a16:creationId xmlns:a16="http://schemas.microsoft.com/office/drawing/2014/main" id="{2AC131C0-1EB3-3762-379C-9E04891242CA}"/>
              </a:ext>
            </a:extLst>
          </p:cNvPr>
          <p:cNvPicPr>
            <a:picLocks noChangeAspect="1"/>
          </p:cNvPicPr>
          <p:nvPr/>
        </p:nvPicPr>
        <p:blipFill>
          <a:blip r:embed="rId4"/>
          <a:stretch>
            <a:fillRect/>
          </a:stretch>
        </p:blipFill>
        <p:spPr>
          <a:xfrm>
            <a:off x="819151" y="1496983"/>
            <a:ext cx="7658100" cy="5209972"/>
          </a:xfrm>
          <a:prstGeom prst="rect">
            <a:avLst/>
          </a:prstGeom>
        </p:spPr>
      </p:pic>
      <p:sp>
        <p:nvSpPr>
          <p:cNvPr id="8" name="TextBox 7">
            <a:extLst>
              <a:ext uri="{FF2B5EF4-FFF2-40B4-BE49-F238E27FC236}">
                <a16:creationId xmlns:a16="http://schemas.microsoft.com/office/drawing/2014/main" id="{2CFD14BA-F11E-C7B3-B202-511A9C2BE724}"/>
              </a:ext>
            </a:extLst>
          </p:cNvPr>
          <p:cNvSpPr txBox="1"/>
          <p:nvPr/>
        </p:nvSpPr>
        <p:spPr>
          <a:xfrm>
            <a:off x="0" y="562404"/>
            <a:ext cx="9143999"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8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DBSCAN visualization with 3D T-SNE</a:t>
            </a:r>
          </a:p>
        </p:txBody>
      </p:sp>
    </p:spTree>
    <p:extLst>
      <p:ext uri="{BB962C8B-B14F-4D97-AF65-F5344CB8AC3E}">
        <p14:creationId xmlns:p14="http://schemas.microsoft.com/office/powerpoint/2010/main" val="36762932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6B05DD7C-5637-8923-CE8E-EA470F46FD15}"/>
              </a:ext>
            </a:extLst>
          </p:cNvPr>
          <p:cNvSpPr txBox="1"/>
          <p:nvPr/>
        </p:nvSpPr>
        <p:spPr>
          <a:xfrm>
            <a:off x="40127" y="151045"/>
            <a:ext cx="453187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p>
        </p:txBody>
      </p:sp>
      <p:pic>
        <p:nvPicPr>
          <p:cNvPr id="8" name="Picture 7">
            <a:extLst>
              <a:ext uri="{FF2B5EF4-FFF2-40B4-BE49-F238E27FC236}">
                <a16:creationId xmlns:a16="http://schemas.microsoft.com/office/drawing/2014/main" id="{72555D44-E24E-E251-D73F-A29842797666}"/>
              </a:ext>
            </a:extLst>
          </p:cNvPr>
          <p:cNvPicPr>
            <a:picLocks noChangeAspect="1"/>
          </p:cNvPicPr>
          <p:nvPr/>
        </p:nvPicPr>
        <p:blipFill>
          <a:blip r:embed="rId4"/>
          <a:stretch>
            <a:fillRect/>
          </a:stretch>
        </p:blipFill>
        <p:spPr>
          <a:xfrm>
            <a:off x="0" y="2165460"/>
            <a:ext cx="9144000" cy="1142085"/>
          </a:xfrm>
          <a:prstGeom prst="rect">
            <a:avLst/>
          </a:prstGeom>
        </p:spPr>
      </p:pic>
      <p:sp>
        <p:nvSpPr>
          <p:cNvPr id="10" name="TextBox 9">
            <a:extLst>
              <a:ext uri="{FF2B5EF4-FFF2-40B4-BE49-F238E27FC236}">
                <a16:creationId xmlns:a16="http://schemas.microsoft.com/office/drawing/2014/main" id="{1B06CCC1-F838-BBB9-666D-EA44ABA8B050}"/>
              </a:ext>
            </a:extLst>
          </p:cNvPr>
          <p:cNvSpPr txBox="1"/>
          <p:nvPr/>
        </p:nvSpPr>
        <p:spPr>
          <a:xfrm>
            <a:off x="134395" y="829559"/>
            <a:ext cx="8875210"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After Performing all three Clustering techniques on the </a:t>
            </a:r>
            <a:r>
              <a:rPr lang="en-IN" sz="1800" i="1" dirty="0">
                <a:latin typeface="Bahnschrift" panose="020B0502040204020203" pitchFamily="34" charset="0"/>
              </a:rPr>
              <a:t>final_df </a:t>
            </a:r>
            <a:r>
              <a:rPr lang="en-IN" sz="1800" dirty="0">
                <a:latin typeface="Bahnschrift" panose="020B0502040204020203" pitchFamily="34" charset="0"/>
              </a:rPr>
              <a:t>dataset, the Optimal Number of Clusters, Silhouette scores and other important values stand like this ⬇️.</a:t>
            </a:r>
          </a:p>
        </p:txBody>
      </p:sp>
      <p:sp>
        <p:nvSpPr>
          <p:cNvPr id="11" name="TextBox 10">
            <a:extLst>
              <a:ext uri="{FF2B5EF4-FFF2-40B4-BE49-F238E27FC236}">
                <a16:creationId xmlns:a16="http://schemas.microsoft.com/office/drawing/2014/main" id="{56F3DD35-DAA2-A520-1541-838B1875A668}"/>
              </a:ext>
            </a:extLst>
          </p:cNvPr>
          <p:cNvSpPr txBox="1"/>
          <p:nvPr/>
        </p:nvSpPr>
        <p:spPr>
          <a:xfrm>
            <a:off x="323850" y="3720117"/>
            <a:ext cx="8685755" cy="2308324"/>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After checking the Optimal Number of Clusters, Silhouette scores and other important values for all three clustering techniques, the observations are</a:t>
            </a:r>
          </a:p>
          <a:p>
            <a:pPr marL="285750" indent="-285750">
              <a:buFont typeface="Arial" panose="020B0604020202020204" pitchFamily="34" charset="0"/>
              <a:buChar char="•"/>
            </a:pPr>
            <a:r>
              <a:rPr lang="en-IN" sz="1800" dirty="0">
                <a:latin typeface="Bahnschrift" panose="020B0502040204020203" pitchFamily="34" charset="0"/>
              </a:rPr>
              <a:t>DBSCAN technique with the best hyperparameters has the least silhouette score among all the three techniques.</a:t>
            </a:r>
          </a:p>
          <a:p>
            <a:pPr marL="285750" indent="-285750">
              <a:buFont typeface="Arial" panose="020B0604020202020204" pitchFamily="34" charset="0"/>
              <a:buChar char="•"/>
            </a:pPr>
            <a:r>
              <a:rPr lang="en-IN" sz="1800" dirty="0">
                <a:latin typeface="Bahnschrift" panose="020B0502040204020203" pitchFamily="34" charset="0"/>
              </a:rPr>
              <a:t>Agglomerative Clustering(Hierarchical Clustering) with four Clusters has the best Silhouette score among all.</a:t>
            </a:r>
          </a:p>
          <a:p>
            <a:pPr marL="285750" indent="-285750">
              <a:buFont typeface="Arial" panose="020B0604020202020204" pitchFamily="34" charset="0"/>
              <a:buChar char="•"/>
            </a:pPr>
            <a:r>
              <a:rPr lang="en-IN" sz="1800" dirty="0" err="1">
                <a:latin typeface="Bahnschrift" panose="020B0502040204020203" pitchFamily="34" charset="0"/>
              </a:rPr>
              <a:t>KMeans</a:t>
            </a:r>
            <a:r>
              <a:rPr lang="en-IN" sz="1800" dirty="0">
                <a:latin typeface="Bahnschrift" panose="020B0502040204020203" pitchFamily="34" charset="0"/>
              </a:rPr>
              <a:t> Clustering with K=6 (Which is the best ‘K’ value according to KElbowVisualizer’s Elbow plot) has a score of 0.245 approx.</a:t>
            </a:r>
          </a:p>
        </p:txBody>
      </p:sp>
    </p:spTree>
    <p:extLst>
      <p:ext uri="{BB962C8B-B14F-4D97-AF65-F5344CB8AC3E}">
        <p14:creationId xmlns:p14="http://schemas.microsoft.com/office/powerpoint/2010/main" val="13069444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1B357632-83B2-30CB-A494-F1ED61D1EFC7}"/>
              </a:ext>
            </a:extLst>
          </p:cNvPr>
          <p:cNvSpPr txBox="1"/>
          <p:nvPr/>
        </p:nvSpPr>
        <p:spPr>
          <a:xfrm>
            <a:off x="0" y="151045"/>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p>
        </p:txBody>
      </p:sp>
      <p:sp>
        <p:nvSpPr>
          <p:cNvPr id="7" name="TextBox 6">
            <a:extLst>
              <a:ext uri="{FF2B5EF4-FFF2-40B4-BE49-F238E27FC236}">
                <a16:creationId xmlns:a16="http://schemas.microsoft.com/office/drawing/2014/main" id="{E825737B-AE88-7A6E-0138-236A9ED81704}"/>
              </a:ext>
            </a:extLst>
          </p:cNvPr>
          <p:cNvSpPr txBox="1"/>
          <p:nvPr/>
        </p:nvSpPr>
        <p:spPr>
          <a:xfrm>
            <a:off x="235670" y="942680"/>
            <a:ext cx="8773935" cy="1200329"/>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Even though the KElbowVisualizer gave K=6 as the best K value, we can not see a clear elbow in the elbow plot.</a:t>
            </a:r>
          </a:p>
          <a:p>
            <a:pPr marL="285750" indent="-285750">
              <a:buFont typeface="Arial" panose="020B0604020202020204" pitchFamily="34" charset="0"/>
              <a:buChar char="•"/>
            </a:pPr>
            <a:r>
              <a:rPr lang="en-IN" sz="1800" dirty="0">
                <a:latin typeface="Bahnschrift" panose="020B0502040204020203" pitchFamily="34" charset="0"/>
              </a:rPr>
              <a:t>If we include K=1 (Even though it is not recommended)also while plotting the Elbow plot, we can see a clear elbow at K=3.</a:t>
            </a:r>
          </a:p>
        </p:txBody>
      </p:sp>
      <p:pic>
        <p:nvPicPr>
          <p:cNvPr id="9" name="Picture 8">
            <a:extLst>
              <a:ext uri="{FF2B5EF4-FFF2-40B4-BE49-F238E27FC236}">
                <a16:creationId xmlns:a16="http://schemas.microsoft.com/office/drawing/2014/main" id="{CFA75B68-2030-28AC-7F26-D9527BE2FDA8}"/>
              </a:ext>
            </a:extLst>
          </p:cNvPr>
          <p:cNvPicPr>
            <a:picLocks noChangeAspect="1"/>
          </p:cNvPicPr>
          <p:nvPr/>
        </p:nvPicPr>
        <p:blipFill>
          <a:blip r:embed="rId4"/>
          <a:stretch>
            <a:fillRect/>
          </a:stretch>
        </p:blipFill>
        <p:spPr>
          <a:xfrm>
            <a:off x="185032" y="2246286"/>
            <a:ext cx="8773935" cy="3986038"/>
          </a:xfrm>
          <a:prstGeom prst="rect">
            <a:avLst/>
          </a:prstGeom>
        </p:spPr>
      </p:pic>
      <p:sp>
        <p:nvSpPr>
          <p:cNvPr id="12" name="TextBox 11">
            <a:extLst>
              <a:ext uri="{FF2B5EF4-FFF2-40B4-BE49-F238E27FC236}">
                <a16:creationId xmlns:a16="http://schemas.microsoft.com/office/drawing/2014/main" id="{C156E09A-290F-7A20-C322-97ABC216A6AA}"/>
              </a:ext>
            </a:extLst>
          </p:cNvPr>
          <p:cNvSpPr txBox="1"/>
          <p:nvPr/>
        </p:nvSpPr>
        <p:spPr>
          <a:xfrm>
            <a:off x="1725105" y="6232324"/>
            <a:ext cx="6004874" cy="461665"/>
          </a:xfrm>
          <a:prstGeom prst="rect">
            <a:avLst/>
          </a:prstGeom>
          <a:noFill/>
        </p:spPr>
        <p:txBody>
          <a:bodyPr wrap="square" rtlCol="0">
            <a:spAutoFit/>
          </a:bodyPr>
          <a:lstStyle/>
          <a:p>
            <a:pPr algn="ctr"/>
            <a:r>
              <a:rPr lang="en-IN" sz="2400" b="1" u="sng" dirty="0">
                <a:solidFill>
                  <a:schemeClr val="accent2">
                    <a:lumMod val="75000"/>
                  </a:schemeClr>
                </a:solidFill>
                <a:latin typeface="Agency FB" panose="020B0503020202020204" pitchFamily="34" charset="0"/>
              </a:rPr>
              <a:t>Elbow plot without the inclusion of K=</a:t>
            </a:r>
            <a:r>
              <a:rPr lang="en-IN" sz="2400" u="sng" dirty="0">
                <a:solidFill>
                  <a:schemeClr val="accent2">
                    <a:lumMod val="75000"/>
                  </a:schemeClr>
                </a:solidFill>
                <a:latin typeface="Agency FB" panose="020B0503020202020204" pitchFamily="34" charset="0"/>
              </a:rPr>
              <a:t>1</a:t>
            </a:r>
          </a:p>
        </p:txBody>
      </p:sp>
    </p:spTree>
    <p:extLst>
      <p:ext uri="{BB962C8B-B14F-4D97-AF65-F5344CB8AC3E}">
        <p14:creationId xmlns:p14="http://schemas.microsoft.com/office/powerpoint/2010/main" val="5328761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236770"/>
            <a:ext cx="1187051" cy="411359"/>
          </a:xfrm>
          <a:prstGeom prst="rect">
            <a:avLst/>
          </a:prstGeom>
          <a:noFill/>
          <a:ln>
            <a:noFill/>
          </a:ln>
        </p:spPr>
      </p:pic>
      <p:sp>
        <p:nvSpPr>
          <p:cNvPr id="6" name="TextBox 5">
            <a:extLst>
              <a:ext uri="{FF2B5EF4-FFF2-40B4-BE49-F238E27FC236}">
                <a16:creationId xmlns:a16="http://schemas.microsoft.com/office/drawing/2014/main" id="{26CE48F9-7F3B-E073-468A-75258BA07B2B}"/>
              </a:ext>
            </a:extLst>
          </p:cNvPr>
          <p:cNvSpPr txBox="1"/>
          <p:nvPr/>
        </p:nvSpPr>
        <p:spPr>
          <a:xfrm>
            <a:off x="134395" y="150061"/>
            <a:ext cx="4572000" cy="584775"/>
          </a:xfrm>
          <a:prstGeom prst="rect">
            <a:avLst/>
          </a:prstGeom>
          <a:noFill/>
        </p:spPr>
        <p:txBody>
          <a:bodyPr wrap="square">
            <a:spAutoFit/>
          </a:bodyPr>
          <a:lstStyle/>
          <a:p>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lang="en-IN" dirty="0"/>
          </a:p>
        </p:txBody>
      </p:sp>
      <p:pic>
        <p:nvPicPr>
          <p:cNvPr id="8" name="Picture 7">
            <a:extLst>
              <a:ext uri="{FF2B5EF4-FFF2-40B4-BE49-F238E27FC236}">
                <a16:creationId xmlns:a16="http://schemas.microsoft.com/office/drawing/2014/main" id="{D794FD84-026D-C89C-D5AC-10003F1945C4}"/>
              </a:ext>
            </a:extLst>
          </p:cNvPr>
          <p:cNvPicPr>
            <a:picLocks noChangeAspect="1"/>
          </p:cNvPicPr>
          <p:nvPr/>
        </p:nvPicPr>
        <p:blipFill>
          <a:blip r:embed="rId4"/>
          <a:stretch>
            <a:fillRect/>
          </a:stretch>
        </p:blipFill>
        <p:spPr>
          <a:xfrm>
            <a:off x="0" y="1257300"/>
            <a:ext cx="9144000" cy="4628280"/>
          </a:xfrm>
          <a:prstGeom prst="rect">
            <a:avLst/>
          </a:prstGeom>
        </p:spPr>
      </p:pic>
      <p:sp>
        <p:nvSpPr>
          <p:cNvPr id="12" name="TextBox 11">
            <a:extLst>
              <a:ext uri="{FF2B5EF4-FFF2-40B4-BE49-F238E27FC236}">
                <a16:creationId xmlns:a16="http://schemas.microsoft.com/office/drawing/2014/main" id="{9634C2BA-783A-92F2-D8D8-A1B003D0FB01}"/>
              </a:ext>
            </a:extLst>
          </p:cNvPr>
          <p:cNvSpPr txBox="1"/>
          <p:nvPr/>
        </p:nvSpPr>
        <p:spPr>
          <a:xfrm>
            <a:off x="2014538" y="5972287"/>
            <a:ext cx="4581524"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1" i="0" u="sng" strike="noStrike" kern="0" cap="none" spc="0" normalizeH="0" baseline="0" noProof="0" dirty="0">
                <a:ln>
                  <a:noFill/>
                </a:ln>
                <a:solidFill>
                  <a:srgbClr val="ED7D31">
                    <a:lumMod val="75000"/>
                  </a:srgbClr>
                </a:solidFill>
                <a:effectLst/>
                <a:uLnTx/>
                <a:uFillTx/>
                <a:latin typeface="Agency FB" panose="020B0503020202020204" pitchFamily="34" charset="0"/>
                <a:cs typeface="Arial"/>
                <a:sym typeface="Arial"/>
              </a:rPr>
              <a:t>Elbow plot with the inclusion of K=</a:t>
            </a:r>
            <a:r>
              <a:rPr kumimoji="0" lang="en-IN" sz="2400" b="0" i="0" u="sng" strike="noStrike" kern="0" cap="none" spc="0" normalizeH="0" baseline="0" noProof="0" dirty="0">
                <a:ln>
                  <a:noFill/>
                </a:ln>
                <a:solidFill>
                  <a:srgbClr val="ED7D31">
                    <a:lumMod val="75000"/>
                  </a:srgbClr>
                </a:solidFill>
                <a:effectLst/>
                <a:uLnTx/>
                <a:uFillTx/>
                <a:latin typeface="Agency FB" panose="020B0503020202020204" pitchFamily="34" charset="0"/>
                <a:cs typeface="Arial"/>
                <a:sym typeface="Arial"/>
              </a:rPr>
              <a:t>1</a:t>
            </a:r>
          </a:p>
        </p:txBody>
      </p:sp>
    </p:spTree>
    <p:extLst>
      <p:ext uri="{BB962C8B-B14F-4D97-AF65-F5344CB8AC3E}">
        <p14:creationId xmlns:p14="http://schemas.microsoft.com/office/powerpoint/2010/main" val="5553834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8" name="TextBox 7">
            <a:extLst>
              <a:ext uri="{FF2B5EF4-FFF2-40B4-BE49-F238E27FC236}">
                <a16:creationId xmlns:a16="http://schemas.microsoft.com/office/drawing/2014/main" id="{7D78F25E-E753-D4D4-5B43-EAEE208A9B97}"/>
              </a:ext>
            </a:extLst>
          </p:cNvPr>
          <p:cNvSpPr txBox="1"/>
          <p:nvPr/>
        </p:nvSpPr>
        <p:spPr>
          <a:xfrm>
            <a:off x="134395" y="64336"/>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79367422-9FBD-3034-D1D5-992A3CBBA2BA}"/>
              </a:ext>
            </a:extLst>
          </p:cNvPr>
          <p:cNvSpPr txBox="1"/>
          <p:nvPr/>
        </p:nvSpPr>
        <p:spPr>
          <a:xfrm>
            <a:off x="134395" y="735291"/>
            <a:ext cx="8875210" cy="1754326"/>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Not only in the Elbow plot, but we can see ambiguity in also the Scree plot of the Kmeans algorithm.</a:t>
            </a:r>
          </a:p>
          <a:p>
            <a:pPr marL="285750" indent="-285750">
              <a:buFont typeface="Arial" panose="020B0604020202020204" pitchFamily="34" charset="0"/>
              <a:buChar char="•"/>
            </a:pPr>
            <a:r>
              <a:rPr lang="en-IN" sz="1800" dirty="0">
                <a:latin typeface="Bahnschrift" panose="020B0502040204020203" pitchFamily="34" charset="0"/>
              </a:rPr>
              <a:t>We got The best Silhouette score for K=2, but not for K=6.</a:t>
            </a:r>
          </a:p>
          <a:p>
            <a:pPr marL="285750" indent="-285750">
              <a:buFont typeface="Arial" panose="020B0604020202020204" pitchFamily="34" charset="0"/>
              <a:buChar char="•"/>
            </a:pPr>
            <a:r>
              <a:rPr lang="en-IN" sz="1800" dirty="0">
                <a:latin typeface="Bahnschrift" panose="020B0502040204020203" pitchFamily="34" charset="0"/>
              </a:rPr>
              <a:t>Even the top 3 Silhouette scores do not correspond to K=6.</a:t>
            </a:r>
          </a:p>
          <a:p>
            <a:pPr marL="285750" indent="-285750">
              <a:buFont typeface="Arial" panose="020B0604020202020204" pitchFamily="34" charset="0"/>
              <a:buChar char="•"/>
            </a:pPr>
            <a:r>
              <a:rPr lang="en-IN" sz="1800" dirty="0">
                <a:latin typeface="Bahnschrift" panose="020B0502040204020203" pitchFamily="34" charset="0"/>
              </a:rPr>
              <a:t>We can see that in the Scree plot for Kmeans.</a:t>
            </a:r>
          </a:p>
          <a:p>
            <a:pPr marL="285750" indent="-285750">
              <a:buFont typeface="Arial" panose="020B0604020202020204" pitchFamily="34" charset="0"/>
              <a:buChar char="•"/>
            </a:pPr>
            <a:r>
              <a:rPr lang="en-IN" sz="1800" dirty="0">
                <a:latin typeface="Bahnschrift" panose="020B0502040204020203" pitchFamily="34" charset="0"/>
              </a:rPr>
              <a:t>The top 3 best scores correspond to K= 2,3 and 5.</a:t>
            </a:r>
          </a:p>
        </p:txBody>
      </p:sp>
      <p:pic>
        <p:nvPicPr>
          <p:cNvPr id="11" name="Picture 10">
            <a:extLst>
              <a:ext uri="{FF2B5EF4-FFF2-40B4-BE49-F238E27FC236}">
                <a16:creationId xmlns:a16="http://schemas.microsoft.com/office/drawing/2014/main" id="{5C133568-AB1B-DBC4-5D51-E133502864A4}"/>
              </a:ext>
            </a:extLst>
          </p:cNvPr>
          <p:cNvPicPr>
            <a:picLocks noChangeAspect="1"/>
          </p:cNvPicPr>
          <p:nvPr/>
        </p:nvPicPr>
        <p:blipFill>
          <a:blip r:embed="rId4"/>
          <a:stretch>
            <a:fillRect/>
          </a:stretch>
        </p:blipFill>
        <p:spPr>
          <a:xfrm>
            <a:off x="0" y="2773407"/>
            <a:ext cx="9144000" cy="3865518"/>
          </a:xfrm>
          <a:prstGeom prst="rect">
            <a:avLst/>
          </a:prstGeom>
        </p:spPr>
      </p:pic>
    </p:spTree>
    <p:extLst>
      <p:ext uri="{BB962C8B-B14F-4D97-AF65-F5344CB8AC3E}">
        <p14:creationId xmlns:p14="http://schemas.microsoft.com/office/powerpoint/2010/main" val="23866725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
          <p:cNvSpPr txBox="1"/>
          <p:nvPr/>
        </p:nvSpPr>
        <p:spPr>
          <a:xfrm>
            <a:off x="182880" y="581759"/>
            <a:ext cx="302099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400" b="1" i="0" u="sng" strike="noStrike" cap="none" dirty="0">
                <a:solidFill>
                  <a:schemeClr val="accent2">
                    <a:lumMod val="75000"/>
                  </a:schemeClr>
                </a:solidFill>
                <a:latin typeface="HP Simplified Hans" panose="020B0500000000000000" pitchFamily="34" charset="-122"/>
                <a:ea typeface="HP Simplified Hans" panose="020B0500000000000000" pitchFamily="34" charset="-122"/>
                <a:sym typeface="Arial"/>
              </a:rPr>
              <a:t>Data set details</a:t>
            </a:r>
            <a:endParaRPr sz="2400" b="0" i="0" u="sng" strike="noStrike" cap="none" dirty="0">
              <a:solidFill>
                <a:schemeClr val="accent2">
                  <a:lumMod val="75000"/>
                </a:schemeClr>
              </a:solidFill>
              <a:latin typeface="HP Simplified Hans" panose="020B0500000000000000" pitchFamily="34" charset="-122"/>
              <a:ea typeface="HP Simplified Hans" panose="020B0500000000000000" pitchFamily="34" charset="-122"/>
              <a:sym typeface="Arial"/>
            </a:endParaRPr>
          </a:p>
        </p:txBody>
      </p:sp>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365" name="Google Shape;365;p5"/>
          <p:cNvSpPr txBox="1"/>
          <p:nvPr/>
        </p:nvSpPr>
        <p:spPr>
          <a:xfrm>
            <a:off x="145731" y="951445"/>
            <a:ext cx="8894445" cy="2308284"/>
          </a:xfrm>
          <a:prstGeom prst="rect">
            <a:avLst/>
          </a:prstGeom>
          <a:noFill/>
          <a:ln>
            <a:noFill/>
          </a:ln>
        </p:spPr>
        <p:txBody>
          <a:bodyPr spcFirstLastPara="1" wrap="square" lIns="91425" tIns="45700" rIns="91425" bIns="45700" anchor="t" anchorCtr="0">
            <a:spAutoFit/>
          </a:bodyPr>
          <a:lstStyle/>
          <a:p>
            <a:pPr marL="285750" indent="-285750" rtl="0">
              <a:spcBef>
                <a:spcPts val="0"/>
              </a:spcBef>
              <a:spcAft>
                <a:spcPts val="0"/>
              </a:spcAft>
              <a:buFont typeface="Arial" panose="020B0604020202020204" pitchFamily="34" charset="0"/>
              <a:buChar char="•"/>
            </a:pPr>
            <a:r>
              <a:rPr lang="en-US" sz="1800" dirty="0">
                <a:latin typeface="Bahnschrift" panose="020B0502040204020203" pitchFamily="34" charset="0"/>
                <a:cs typeface="Arial" panose="020B0604020202020204" pitchFamily="34" charset="0"/>
              </a:rPr>
              <a:t>The given dataset is the world development measures dataset.</a:t>
            </a:r>
          </a:p>
          <a:p>
            <a:pPr marL="285750" indent="-285750" rtl="0">
              <a:spcBef>
                <a:spcPts val="0"/>
              </a:spcBef>
              <a:spcAft>
                <a:spcPts val="0"/>
              </a:spcAft>
              <a:buFont typeface="Arial" panose="020B0604020202020204" pitchFamily="34" charset="0"/>
              <a:buChar char="•"/>
            </a:pPr>
            <a:r>
              <a:rPr lang="en-US" sz="1800" b="0" i="0" u="none" strike="noStrike" dirty="0">
                <a:solidFill>
                  <a:srgbClr val="000000"/>
                </a:solidFill>
                <a:effectLst/>
                <a:latin typeface="Bahnschrift" panose="020B0502040204020203" pitchFamily="34" charset="0"/>
                <a:cs typeface="Arial" panose="020B0604020202020204" pitchFamily="34" charset="0"/>
              </a:rPr>
              <a:t>It contains the data of different measurement indexes of every country that spans over 13 years.</a:t>
            </a:r>
          </a:p>
          <a:p>
            <a:pPr marL="285750" indent="-285750" rtl="0">
              <a:spcBef>
                <a:spcPts val="0"/>
              </a:spcBef>
              <a:spcAft>
                <a:spcPts val="0"/>
              </a:spcAft>
              <a:buFont typeface="Arial" panose="020B0604020202020204" pitchFamily="34" charset="0"/>
              <a:buChar char="•"/>
            </a:pPr>
            <a:r>
              <a:rPr lang="en-US" sz="1800" dirty="0">
                <a:latin typeface="Bahnschrift" panose="020B0502040204020203" pitchFamily="34" charset="0"/>
                <a:cs typeface="Arial" panose="020B0604020202020204" pitchFamily="34" charset="0"/>
              </a:rPr>
              <a:t>The dataset contains 2704 records and 25 features.</a:t>
            </a:r>
          </a:p>
          <a:p>
            <a:pPr marL="285750" indent="-285750" rtl="0">
              <a:spcBef>
                <a:spcPts val="0"/>
              </a:spcBef>
              <a:spcAft>
                <a:spcPts val="0"/>
              </a:spcAft>
              <a:buFont typeface="Arial" panose="020B0604020202020204" pitchFamily="34" charset="0"/>
              <a:buChar char="•"/>
            </a:pPr>
            <a:r>
              <a:rPr lang="en-US" sz="1800" dirty="0">
                <a:latin typeface="Bahnschrift" panose="020B0502040204020203" pitchFamily="34" charset="0"/>
                <a:cs typeface="Arial" panose="020B0604020202020204" pitchFamily="34" charset="0"/>
              </a:rPr>
              <a:t>Out of 25 features 24 are Numerical features and the remaining one is </a:t>
            </a:r>
            <a:r>
              <a:rPr lang="en-US" sz="1800" b="0" i="0" u="none" strike="noStrike" dirty="0">
                <a:solidFill>
                  <a:srgbClr val="000000"/>
                </a:solidFill>
                <a:effectLst/>
                <a:latin typeface="Bahnschrift" panose="020B0502040204020203" pitchFamily="34" charset="0"/>
                <a:cs typeface="Arial" panose="020B0604020202020204" pitchFamily="34" charset="0"/>
              </a:rPr>
              <a:t>a Categorical Feature i.e. Name of the country.</a:t>
            </a:r>
          </a:p>
          <a:p>
            <a:pPr marL="285750" indent="-285750" rtl="0">
              <a:spcBef>
                <a:spcPts val="0"/>
              </a:spcBef>
              <a:spcAft>
                <a:spcPts val="0"/>
              </a:spcAft>
              <a:buFont typeface="Arial" panose="020B0604020202020204" pitchFamily="34" charset="0"/>
              <a:buChar char="•"/>
            </a:pPr>
            <a:r>
              <a:rPr lang="en-US" sz="1800" dirty="0">
                <a:latin typeface="Bahnschrift" panose="020B0502040204020203" pitchFamily="34" charset="0"/>
                <a:cs typeface="Arial" panose="020B0604020202020204" pitchFamily="34" charset="0"/>
              </a:rPr>
              <a:t>Even though the remaining features are numerical some values contain special characters like ‘$’,’%’ and ’,’, so the machine thinks of it as an object or a string. </a:t>
            </a:r>
            <a:endParaRPr lang="en-US" sz="1800" b="0" i="0" u="none" strike="noStrike" dirty="0">
              <a:solidFill>
                <a:srgbClr val="000000"/>
              </a:solidFill>
              <a:effectLst/>
              <a:latin typeface="Bahnschrift" panose="020B0502040204020203" pitchFamily="34" charset="0"/>
              <a:cs typeface="Arial" panose="020B0604020202020204" pitchFamily="34" charset="0"/>
            </a:endParaRPr>
          </a:p>
        </p:txBody>
      </p:sp>
      <p:sp>
        <p:nvSpPr>
          <p:cNvPr id="2" name="TextBox 1">
            <a:extLst>
              <a:ext uri="{FF2B5EF4-FFF2-40B4-BE49-F238E27FC236}">
                <a16:creationId xmlns:a16="http://schemas.microsoft.com/office/drawing/2014/main" id="{DB1EDD80-6FC0-CB7A-D5A2-3E56DB2D72BF}"/>
              </a:ext>
            </a:extLst>
          </p:cNvPr>
          <p:cNvSpPr txBox="1"/>
          <p:nvPr/>
        </p:nvSpPr>
        <p:spPr>
          <a:xfrm>
            <a:off x="161925" y="14213"/>
            <a:ext cx="4191000" cy="584775"/>
          </a:xfrm>
          <a:prstGeom prst="rect">
            <a:avLst/>
          </a:prstGeom>
          <a:noFill/>
        </p:spPr>
        <p:txBody>
          <a:bodyPr wrap="square" rtlCol="0">
            <a:spAutoFit/>
          </a:bodyPr>
          <a:lstStyle/>
          <a:p>
            <a:r>
              <a:rPr lang="en-IN" sz="3200" b="1" u="sng" dirty="0">
                <a:solidFill>
                  <a:schemeClr val="accent6">
                    <a:lumMod val="75000"/>
                  </a:schemeClr>
                </a:solidFill>
                <a:latin typeface="Agency FB" panose="020B0503020202020204" pitchFamily="34" charset="0"/>
              </a:rPr>
              <a:t>UNDERSTANDING THE DATA</a:t>
            </a:r>
          </a:p>
        </p:txBody>
      </p:sp>
      <p:sp>
        <p:nvSpPr>
          <p:cNvPr id="4" name="TextBox 3">
            <a:extLst>
              <a:ext uri="{FF2B5EF4-FFF2-40B4-BE49-F238E27FC236}">
                <a16:creationId xmlns:a16="http://schemas.microsoft.com/office/drawing/2014/main" id="{B784BBBA-0415-04A8-4024-9DD28B49D156}"/>
              </a:ext>
            </a:extLst>
          </p:cNvPr>
          <p:cNvSpPr txBox="1"/>
          <p:nvPr/>
        </p:nvSpPr>
        <p:spPr>
          <a:xfrm>
            <a:off x="103824" y="3217212"/>
            <a:ext cx="8894445" cy="400110"/>
          </a:xfrm>
          <a:prstGeom prst="rect">
            <a:avLst/>
          </a:prstGeom>
          <a:noFill/>
        </p:spPr>
        <p:txBody>
          <a:bodyPr wrap="square" rtlCol="0">
            <a:spAutoFit/>
          </a:bodyPr>
          <a:lstStyle/>
          <a:p>
            <a:r>
              <a:rPr lang="en-IN" sz="2000" b="1" u="sng" dirty="0">
                <a:solidFill>
                  <a:schemeClr val="accent5">
                    <a:lumMod val="75000"/>
                  </a:schemeClr>
                </a:solidFill>
                <a:latin typeface="Bahnschrift" panose="020B0502040204020203" pitchFamily="34" charset="0"/>
              </a:rPr>
              <a:t>The description of each feature:</a:t>
            </a:r>
          </a:p>
        </p:txBody>
      </p:sp>
      <p:sp>
        <p:nvSpPr>
          <p:cNvPr id="6" name="TextBox 5">
            <a:extLst>
              <a:ext uri="{FF2B5EF4-FFF2-40B4-BE49-F238E27FC236}">
                <a16:creationId xmlns:a16="http://schemas.microsoft.com/office/drawing/2014/main" id="{3FBB49E7-ED88-E311-7745-27EB6C56E46C}"/>
              </a:ext>
            </a:extLst>
          </p:cNvPr>
          <p:cNvSpPr txBox="1"/>
          <p:nvPr/>
        </p:nvSpPr>
        <p:spPr>
          <a:xfrm>
            <a:off x="124777" y="3673731"/>
            <a:ext cx="8915399" cy="3046988"/>
          </a:xfrm>
          <a:prstGeom prst="rect">
            <a:avLst/>
          </a:prstGeom>
          <a:noFill/>
        </p:spPr>
        <p:txBody>
          <a:bodyPr wrap="square" rtlCol="0">
            <a:spAutoFit/>
          </a:bodyPr>
          <a:lstStyle/>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Birth Rate:</a:t>
            </a:r>
            <a:r>
              <a:rPr lang="en-IN" sz="1600" b="1" u="sng" dirty="0">
                <a:solidFill>
                  <a:schemeClr val="accent5">
                    <a:lumMod val="75000"/>
                  </a:schemeClr>
                </a:solidFill>
                <a:latin typeface="Bahnschrift" panose="020B0502040204020203" pitchFamily="34" charset="0"/>
              </a:rPr>
              <a:t> </a:t>
            </a:r>
            <a:r>
              <a:rPr lang="en-IN" sz="1600" dirty="0">
                <a:latin typeface="Bahnschrift" panose="020B0502040204020203" pitchFamily="34" charset="0"/>
              </a:rPr>
              <a:t>The Birth rate in the country</a:t>
            </a:r>
          </a:p>
          <a:p>
            <a:pPr marL="285750" indent="-285750">
              <a:buFont typeface="Arial" panose="020B0604020202020204" pitchFamily="34" charset="0"/>
              <a:buChar char="•"/>
            </a:pPr>
            <a:r>
              <a:rPr lang="en-IN" sz="1600" b="1" dirty="0">
                <a:solidFill>
                  <a:schemeClr val="tx1"/>
                </a:solidFill>
                <a:latin typeface="Bahnschrift" panose="020B0502040204020203" pitchFamily="34" charset="0"/>
              </a:rPr>
              <a:t>Business Tax Rate: </a:t>
            </a:r>
            <a:r>
              <a:rPr lang="en-IN" sz="1600" dirty="0">
                <a:latin typeface="Bahnschrift" panose="020B0502040204020203" pitchFamily="34" charset="0"/>
              </a:rPr>
              <a:t>The Business Tax rate in the Country</a:t>
            </a:r>
          </a:p>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CO2 Emissions</a:t>
            </a:r>
            <a:r>
              <a:rPr lang="en-IN" sz="1600" dirty="0">
                <a:solidFill>
                  <a:schemeClr val="tx1"/>
                </a:solidFill>
                <a:latin typeface="Bahnschrift" panose="020B0502040204020203" pitchFamily="34" charset="0"/>
              </a:rPr>
              <a:t>: </a:t>
            </a:r>
            <a:r>
              <a:rPr lang="en-IN" sz="1600" dirty="0">
                <a:latin typeface="Bahnschrift" panose="020B0502040204020203" pitchFamily="34" charset="0"/>
              </a:rPr>
              <a:t>Annual CO2 emissions of the country</a:t>
            </a:r>
          </a:p>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Country: </a:t>
            </a:r>
            <a:r>
              <a:rPr lang="en-IN" sz="1600" dirty="0">
                <a:latin typeface="Bahnschrift" panose="020B0502040204020203" pitchFamily="34" charset="0"/>
              </a:rPr>
              <a:t>Name of the Country</a:t>
            </a:r>
          </a:p>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Days to Start Business: </a:t>
            </a:r>
            <a:r>
              <a:rPr lang="en-IN" sz="1600" dirty="0">
                <a:latin typeface="Bahnschrift" panose="020B0502040204020203" pitchFamily="34" charset="0"/>
              </a:rPr>
              <a:t>Average number of days taken by an industry/company to start a business in that country</a:t>
            </a:r>
            <a:endParaRPr lang="en-IN" sz="1600" b="1" u="sng" dirty="0">
              <a:solidFill>
                <a:schemeClr val="accent5">
                  <a:lumMod val="75000"/>
                </a:schemeClr>
              </a:solidFill>
              <a:latin typeface="Bahnschrift" panose="020B0502040204020203" pitchFamily="34" charset="0"/>
            </a:endParaRPr>
          </a:p>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Ease of Business:</a:t>
            </a:r>
            <a:r>
              <a:rPr lang="en-IN" sz="1600" dirty="0">
                <a:latin typeface="Bahnschrift" panose="020B0502040204020203" pitchFamily="34" charset="0"/>
              </a:rPr>
              <a:t> Ranking of the country in terms of Ease of Doing Business </a:t>
            </a:r>
          </a:p>
          <a:p>
            <a:pPr marL="285750" indent="-285750">
              <a:buFont typeface="Arial" panose="020B0604020202020204" pitchFamily="34" charset="0"/>
              <a:buChar char="•"/>
            </a:pPr>
            <a:r>
              <a:rPr lang="en-IN" sz="1600" b="1" u="sng" dirty="0">
                <a:solidFill>
                  <a:schemeClr val="tx1"/>
                </a:solidFill>
                <a:latin typeface="Bahnschrift" panose="020B0502040204020203" pitchFamily="34" charset="0"/>
              </a:rPr>
              <a:t>Energy Usage: </a:t>
            </a:r>
            <a:r>
              <a:rPr lang="en-IN" sz="1600" dirty="0">
                <a:latin typeface="Bahnschrift" panose="020B0502040204020203" pitchFamily="34" charset="0"/>
              </a:rPr>
              <a:t>Total energy usage of the country</a:t>
            </a:r>
          </a:p>
          <a:p>
            <a:pPr marL="285750" indent="-285750">
              <a:buFont typeface="Arial" panose="020B0604020202020204" pitchFamily="34" charset="0"/>
              <a:buChar char="•"/>
            </a:pPr>
            <a:r>
              <a:rPr lang="en-IN" sz="1600" b="1" u="sng" dirty="0">
                <a:latin typeface="Bahnschrift" panose="020B0502040204020203" pitchFamily="34" charset="0"/>
              </a:rPr>
              <a:t>GDP:</a:t>
            </a:r>
            <a:r>
              <a:rPr lang="en-IN" sz="1600" dirty="0">
                <a:latin typeface="Bahnschrift" panose="020B0502040204020203" pitchFamily="34" charset="0"/>
              </a:rPr>
              <a:t> Total GDP of the Country</a:t>
            </a:r>
          </a:p>
          <a:p>
            <a:pPr marL="285750" indent="-285750">
              <a:buFont typeface="Arial" panose="020B0604020202020204" pitchFamily="34" charset="0"/>
              <a:buChar char="•"/>
            </a:pPr>
            <a:r>
              <a:rPr lang="en-IN" sz="1600" b="1" u="sng" dirty="0">
                <a:latin typeface="Bahnschrift" panose="020B0502040204020203" pitchFamily="34" charset="0"/>
              </a:rPr>
              <a:t>Health Exp % GDP: </a:t>
            </a:r>
            <a:r>
              <a:rPr lang="en-IN" sz="1600" dirty="0">
                <a:latin typeface="Bahnschrift" panose="020B0502040204020203" pitchFamily="34" charset="0"/>
              </a:rPr>
              <a:t>Decimal value of Percentage of GDP spent on the Health Sector in the Country</a:t>
            </a:r>
          </a:p>
          <a:p>
            <a:pPr marL="285750" indent="-285750">
              <a:buFont typeface="Arial" panose="020B0604020202020204" pitchFamily="34" charset="0"/>
              <a:buChar char="•"/>
            </a:pPr>
            <a:r>
              <a:rPr lang="en-IN" sz="1600" b="1" u="sng" dirty="0">
                <a:latin typeface="Bahnschrift" panose="020B0502040204020203" pitchFamily="34" charset="0"/>
              </a:rPr>
              <a:t>Health Exp/Capita: </a:t>
            </a:r>
            <a:r>
              <a:rPr lang="en-IN" sz="1600" dirty="0">
                <a:latin typeface="Bahnschrift" panose="020B0502040204020203" pitchFamily="34" charset="0"/>
              </a:rPr>
              <a:t>The money spent on each individual of the country by health sector (in $)</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1A4FB145-1B95-80B9-352C-1BCA0D2BAE2C}"/>
              </a:ext>
            </a:extLst>
          </p:cNvPr>
          <p:cNvSpPr txBox="1"/>
          <p:nvPr/>
        </p:nvSpPr>
        <p:spPr>
          <a:xfrm>
            <a:off x="134395" y="14969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92E8722D-0E35-CB34-AABD-DEB6C09B0210}"/>
              </a:ext>
            </a:extLst>
          </p:cNvPr>
          <p:cNvSpPr txBox="1"/>
          <p:nvPr/>
        </p:nvSpPr>
        <p:spPr>
          <a:xfrm>
            <a:off x="134395" y="827398"/>
            <a:ext cx="8700941" cy="1200329"/>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Even though K=2 got the best Silhouette Score , we can not use K=2 for our dataset as we will only get two clusters as developed and not developed countries, but the WCSS will be more as shown in the elbow graph.</a:t>
            </a:r>
          </a:p>
          <a:p>
            <a:pPr marL="285750" indent="-285750">
              <a:buFont typeface="Arial" panose="020B0604020202020204" pitchFamily="34" charset="0"/>
              <a:buChar char="•"/>
            </a:pPr>
            <a:r>
              <a:rPr lang="en-IN" sz="1800" dirty="0">
                <a:latin typeface="Bahnschrift" panose="020B0502040204020203" pitchFamily="34" charset="0"/>
              </a:rPr>
              <a:t>We can also not use K=6 as it does not have the good silhouette score.</a:t>
            </a:r>
          </a:p>
        </p:txBody>
      </p:sp>
      <p:sp>
        <p:nvSpPr>
          <p:cNvPr id="11" name="TextBox 10">
            <a:extLst>
              <a:ext uri="{FF2B5EF4-FFF2-40B4-BE49-F238E27FC236}">
                <a16:creationId xmlns:a16="http://schemas.microsoft.com/office/drawing/2014/main" id="{DCB18326-4E21-B428-3810-687800AF162F}"/>
              </a:ext>
            </a:extLst>
          </p:cNvPr>
          <p:cNvSpPr txBox="1"/>
          <p:nvPr/>
        </p:nvSpPr>
        <p:spPr>
          <a:xfrm>
            <a:off x="134395" y="2120660"/>
            <a:ext cx="458152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800" b="0"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What we have done?:</a:t>
            </a:r>
          </a:p>
        </p:txBody>
      </p:sp>
      <p:sp>
        <p:nvSpPr>
          <p:cNvPr id="12" name="TextBox 11">
            <a:extLst>
              <a:ext uri="{FF2B5EF4-FFF2-40B4-BE49-F238E27FC236}">
                <a16:creationId xmlns:a16="http://schemas.microsoft.com/office/drawing/2014/main" id="{674EB2AE-E3B8-8D1D-27A1-BA7210BDE551}"/>
              </a:ext>
            </a:extLst>
          </p:cNvPr>
          <p:cNvSpPr txBox="1"/>
          <p:nvPr/>
        </p:nvSpPr>
        <p:spPr>
          <a:xfrm>
            <a:off x="134395" y="2489992"/>
            <a:ext cx="8745654"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We have tried to visualize the dataset using 2-D TSNE for K values ranging from 2 to 6.</a:t>
            </a:r>
          </a:p>
          <a:p>
            <a:pPr marL="285750" indent="-285750">
              <a:buFont typeface="Arial" panose="020B0604020202020204" pitchFamily="34" charset="0"/>
              <a:buChar char="•"/>
            </a:pPr>
            <a:r>
              <a:rPr lang="en-IN" sz="1800" dirty="0">
                <a:latin typeface="Bahnschrift" panose="020B0502040204020203" pitchFamily="34" charset="0"/>
              </a:rPr>
              <a:t>We have observed the overfitting of data in models having K values 4,5 and 6 </a:t>
            </a:r>
          </a:p>
        </p:txBody>
      </p:sp>
      <p:pic>
        <p:nvPicPr>
          <p:cNvPr id="14" name="Picture 13">
            <a:extLst>
              <a:ext uri="{FF2B5EF4-FFF2-40B4-BE49-F238E27FC236}">
                <a16:creationId xmlns:a16="http://schemas.microsoft.com/office/drawing/2014/main" id="{98692693-19B7-1F83-CDE7-9E1B6D676BD3}"/>
              </a:ext>
            </a:extLst>
          </p:cNvPr>
          <p:cNvPicPr>
            <a:picLocks noChangeAspect="1"/>
          </p:cNvPicPr>
          <p:nvPr/>
        </p:nvPicPr>
        <p:blipFill>
          <a:blip r:embed="rId4"/>
          <a:stretch>
            <a:fillRect/>
          </a:stretch>
        </p:blipFill>
        <p:spPr>
          <a:xfrm>
            <a:off x="0" y="3413322"/>
            <a:ext cx="9144000" cy="3359677"/>
          </a:xfrm>
          <a:prstGeom prst="rect">
            <a:avLst/>
          </a:prstGeom>
        </p:spPr>
      </p:pic>
    </p:spTree>
    <p:extLst>
      <p:ext uri="{BB962C8B-B14F-4D97-AF65-F5344CB8AC3E}">
        <p14:creationId xmlns:p14="http://schemas.microsoft.com/office/powerpoint/2010/main" val="36158256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8" name="Picture 7">
            <a:extLst>
              <a:ext uri="{FF2B5EF4-FFF2-40B4-BE49-F238E27FC236}">
                <a16:creationId xmlns:a16="http://schemas.microsoft.com/office/drawing/2014/main" id="{1CAE85FC-FE73-7AA7-EA7B-C6536F7B161C}"/>
              </a:ext>
            </a:extLst>
          </p:cNvPr>
          <p:cNvPicPr>
            <a:picLocks noChangeAspect="1"/>
          </p:cNvPicPr>
          <p:nvPr/>
        </p:nvPicPr>
        <p:blipFill>
          <a:blip r:embed="rId4"/>
          <a:stretch>
            <a:fillRect/>
          </a:stretch>
        </p:blipFill>
        <p:spPr>
          <a:xfrm>
            <a:off x="0" y="1400175"/>
            <a:ext cx="9144000" cy="5124450"/>
          </a:xfrm>
          <a:prstGeom prst="rect">
            <a:avLst/>
          </a:prstGeom>
        </p:spPr>
      </p:pic>
    </p:spTree>
    <p:extLst>
      <p:ext uri="{BB962C8B-B14F-4D97-AF65-F5344CB8AC3E}">
        <p14:creationId xmlns:p14="http://schemas.microsoft.com/office/powerpoint/2010/main" val="31650358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CEEE5889-9FCE-CED3-F0C6-6CBB2E29891F}"/>
              </a:ext>
            </a:extLst>
          </p:cNvPr>
          <p:cNvPicPr>
            <a:picLocks noChangeAspect="1"/>
          </p:cNvPicPr>
          <p:nvPr/>
        </p:nvPicPr>
        <p:blipFill>
          <a:blip r:embed="rId4"/>
          <a:stretch>
            <a:fillRect/>
          </a:stretch>
        </p:blipFill>
        <p:spPr>
          <a:xfrm>
            <a:off x="0" y="990600"/>
            <a:ext cx="9144000" cy="5438775"/>
          </a:xfrm>
          <a:prstGeom prst="rect">
            <a:avLst/>
          </a:prstGeom>
        </p:spPr>
      </p:pic>
    </p:spTree>
    <p:extLst>
      <p:ext uri="{BB962C8B-B14F-4D97-AF65-F5344CB8AC3E}">
        <p14:creationId xmlns:p14="http://schemas.microsoft.com/office/powerpoint/2010/main" val="41759110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CBB4999B-CC0E-E69E-6E7C-7A177A27C0BA}"/>
              </a:ext>
            </a:extLst>
          </p:cNvPr>
          <p:cNvPicPr>
            <a:picLocks noChangeAspect="1"/>
          </p:cNvPicPr>
          <p:nvPr/>
        </p:nvPicPr>
        <p:blipFill>
          <a:blip r:embed="rId4"/>
          <a:stretch>
            <a:fillRect/>
          </a:stretch>
        </p:blipFill>
        <p:spPr>
          <a:xfrm>
            <a:off x="0" y="1085850"/>
            <a:ext cx="9144000" cy="5181600"/>
          </a:xfrm>
          <a:prstGeom prst="rect">
            <a:avLst/>
          </a:prstGeom>
        </p:spPr>
      </p:pic>
    </p:spTree>
    <p:extLst>
      <p:ext uri="{BB962C8B-B14F-4D97-AF65-F5344CB8AC3E}">
        <p14:creationId xmlns:p14="http://schemas.microsoft.com/office/powerpoint/2010/main" val="25254428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pic>
        <p:nvPicPr>
          <p:cNvPr id="4" name="Picture 3">
            <a:extLst>
              <a:ext uri="{FF2B5EF4-FFF2-40B4-BE49-F238E27FC236}">
                <a16:creationId xmlns:a16="http://schemas.microsoft.com/office/drawing/2014/main" id="{9B1ADD3C-FCF6-680D-EA11-2BAAAE40303B}"/>
              </a:ext>
            </a:extLst>
          </p:cNvPr>
          <p:cNvPicPr>
            <a:picLocks noChangeAspect="1"/>
          </p:cNvPicPr>
          <p:nvPr/>
        </p:nvPicPr>
        <p:blipFill>
          <a:blip r:embed="rId4"/>
          <a:stretch>
            <a:fillRect/>
          </a:stretch>
        </p:blipFill>
        <p:spPr>
          <a:xfrm>
            <a:off x="0" y="1190626"/>
            <a:ext cx="9144000" cy="5229224"/>
          </a:xfrm>
          <a:prstGeom prst="rect">
            <a:avLst/>
          </a:prstGeom>
        </p:spPr>
      </p:pic>
    </p:spTree>
    <p:extLst>
      <p:ext uri="{BB962C8B-B14F-4D97-AF65-F5344CB8AC3E}">
        <p14:creationId xmlns:p14="http://schemas.microsoft.com/office/powerpoint/2010/main" val="2685158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5844EB58-3416-AE4E-B0DD-A4A82A3BAACA}"/>
              </a:ext>
            </a:extLst>
          </p:cNvPr>
          <p:cNvSpPr txBox="1"/>
          <p:nvPr/>
        </p:nvSpPr>
        <p:spPr>
          <a:xfrm>
            <a:off x="94268" y="733130"/>
            <a:ext cx="8915337" cy="923330"/>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We can clearly see overfitting of the data in Kmeans models for K = 4,5 and 6.</a:t>
            </a:r>
          </a:p>
          <a:p>
            <a:pPr marL="285750" indent="-285750">
              <a:buFont typeface="Arial" panose="020B0604020202020204" pitchFamily="34" charset="0"/>
              <a:buChar char="•"/>
            </a:pPr>
            <a:r>
              <a:rPr lang="en-IN" sz="1800" dirty="0">
                <a:latin typeface="Bahnschrift" panose="020B0502040204020203" pitchFamily="34" charset="0"/>
              </a:rPr>
              <a:t>As we are still unable to decide on the final model and we haven’t tested the data on the test dataset yet, we will use the K-Fold cross-validation technique.</a:t>
            </a:r>
          </a:p>
        </p:txBody>
      </p:sp>
      <p:sp>
        <p:nvSpPr>
          <p:cNvPr id="4" name="TextBox 3">
            <a:extLst>
              <a:ext uri="{FF2B5EF4-FFF2-40B4-BE49-F238E27FC236}">
                <a16:creationId xmlns:a16="http://schemas.microsoft.com/office/drawing/2014/main" id="{B7629D90-971F-F36A-F222-C61E809D12F8}"/>
              </a:ext>
            </a:extLst>
          </p:cNvPr>
          <p:cNvSpPr txBox="1"/>
          <p:nvPr/>
        </p:nvSpPr>
        <p:spPr>
          <a:xfrm>
            <a:off x="169681" y="1738304"/>
            <a:ext cx="3621269" cy="461665"/>
          </a:xfrm>
          <a:prstGeom prst="rect">
            <a:avLst/>
          </a:prstGeom>
          <a:noFill/>
        </p:spPr>
        <p:txBody>
          <a:bodyPr wrap="square" rtlCol="0">
            <a:spAutoFit/>
          </a:bodyPr>
          <a:lstStyle/>
          <a:p>
            <a:r>
              <a:rPr lang="en-IN" sz="2400" b="1" u="sng" dirty="0">
                <a:solidFill>
                  <a:schemeClr val="accent2"/>
                </a:solidFill>
                <a:latin typeface="Agency FB" panose="020B0503020202020204" pitchFamily="34" charset="0"/>
              </a:rPr>
              <a:t>K-Fold cross-validation :</a:t>
            </a:r>
          </a:p>
        </p:txBody>
      </p:sp>
      <p:sp>
        <p:nvSpPr>
          <p:cNvPr id="5" name="TextBox 4">
            <a:extLst>
              <a:ext uri="{FF2B5EF4-FFF2-40B4-BE49-F238E27FC236}">
                <a16:creationId xmlns:a16="http://schemas.microsoft.com/office/drawing/2014/main" id="{E50AF298-22EE-42A8-D351-483FDC2D1134}"/>
              </a:ext>
            </a:extLst>
          </p:cNvPr>
          <p:cNvSpPr txBox="1"/>
          <p:nvPr/>
        </p:nvSpPr>
        <p:spPr>
          <a:xfrm>
            <a:off x="240548" y="4129724"/>
            <a:ext cx="2634988" cy="584775"/>
          </a:xfrm>
          <a:prstGeom prst="rect">
            <a:avLst/>
          </a:prstGeom>
          <a:noFill/>
        </p:spPr>
        <p:txBody>
          <a:bodyPr wrap="square" rtlCol="0">
            <a:spAutoFit/>
          </a:bodyPr>
          <a:lstStyle/>
          <a:p>
            <a:r>
              <a:rPr lang="en-IN" sz="1600" b="1" u="sng" dirty="0">
                <a:solidFill>
                  <a:schemeClr val="accent1">
                    <a:lumMod val="50000"/>
                  </a:schemeClr>
                </a:solidFill>
                <a:latin typeface="Bahnschrift" panose="020B0502040204020203" pitchFamily="34" charset="0"/>
              </a:rPr>
              <a:t>K-Fold cross-validation on </a:t>
            </a:r>
            <a:r>
              <a:rPr lang="en-IN" sz="1600" b="1" u="sng" dirty="0" err="1">
                <a:solidFill>
                  <a:schemeClr val="accent1">
                    <a:lumMod val="50000"/>
                  </a:schemeClr>
                </a:solidFill>
                <a:latin typeface="Bahnschrift" panose="020B0502040204020203" pitchFamily="34" charset="0"/>
              </a:rPr>
              <a:t>KMeans</a:t>
            </a:r>
            <a:r>
              <a:rPr lang="en-IN" sz="1600" b="1" u="sng" dirty="0">
                <a:solidFill>
                  <a:schemeClr val="accent1">
                    <a:lumMod val="50000"/>
                  </a:schemeClr>
                </a:solidFill>
                <a:latin typeface="Bahnschrift" panose="020B0502040204020203" pitchFamily="34" charset="0"/>
              </a:rPr>
              <a:t> :</a:t>
            </a:r>
          </a:p>
        </p:txBody>
      </p:sp>
      <p:sp>
        <p:nvSpPr>
          <p:cNvPr id="8" name="TextBox 7">
            <a:extLst>
              <a:ext uri="{FF2B5EF4-FFF2-40B4-BE49-F238E27FC236}">
                <a16:creationId xmlns:a16="http://schemas.microsoft.com/office/drawing/2014/main" id="{84ADDC3A-F40A-1D56-AFFD-DC887F6C5EF5}"/>
              </a:ext>
            </a:extLst>
          </p:cNvPr>
          <p:cNvSpPr txBox="1"/>
          <p:nvPr/>
        </p:nvSpPr>
        <p:spPr>
          <a:xfrm>
            <a:off x="169681" y="2281813"/>
            <a:ext cx="8408709" cy="1754326"/>
          </a:xfrm>
          <a:prstGeom prst="rect">
            <a:avLst/>
          </a:prstGeom>
          <a:noFill/>
        </p:spPr>
        <p:txBody>
          <a:bodyPr wrap="square" rtlCol="0">
            <a:spAutoFit/>
          </a:bodyPr>
          <a:lstStyle/>
          <a:p>
            <a:r>
              <a:rPr lang="en-US" sz="1800" b="0" i="0" dirty="0">
                <a:solidFill>
                  <a:srgbClr val="374151"/>
                </a:solidFill>
                <a:effectLst/>
                <a:latin typeface="Bahnschrift" panose="020B0502040204020203" pitchFamily="34" charset="0"/>
              </a:rPr>
              <a:t>K-fold cross-validation is a technique used in machine learning to evaluate the performance of a model. The data is split into K equal-sized subsets, and the model is trained K times, each time using a different subset as the validation set and the remaining subsets as the training set. This allows the model to be trained on all the data, while also being tested on all the data, providing a more accurate measure of performance</a:t>
            </a:r>
            <a:r>
              <a:rPr lang="en-US" b="0" i="0" dirty="0">
                <a:solidFill>
                  <a:srgbClr val="374151"/>
                </a:solidFill>
                <a:effectLst/>
                <a:latin typeface="Söhne"/>
              </a:rPr>
              <a:t>.</a:t>
            </a:r>
            <a:endParaRPr lang="en-IN" dirty="0"/>
          </a:p>
        </p:txBody>
      </p:sp>
      <p:sp>
        <p:nvSpPr>
          <p:cNvPr id="9" name="TextBox 8">
            <a:extLst>
              <a:ext uri="{FF2B5EF4-FFF2-40B4-BE49-F238E27FC236}">
                <a16:creationId xmlns:a16="http://schemas.microsoft.com/office/drawing/2014/main" id="{6A845545-D4F3-01F4-C181-894060613CAC}"/>
              </a:ext>
            </a:extLst>
          </p:cNvPr>
          <p:cNvSpPr txBox="1"/>
          <p:nvPr/>
        </p:nvSpPr>
        <p:spPr>
          <a:xfrm>
            <a:off x="320510" y="4892511"/>
            <a:ext cx="8823489" cy="1323439"/>
          </a:xfrm>
          <a:prstGeom prst="rect">
            <a:avLst/>
          </a:prstGeom>
          <a:noFill/>
        </p:spPr>
        <p:txBody>
          <a:bodyPr wrap="square" rtlCol="0">
            <a:spAutoFit/>
          </a:bodyPr>
          <a:lstStyle/>
          <a:p>
            <a:pPr marL="285750" indent="-285750">
              <a:buFont typeface="Arial" panose="020B0604020202020204" pitchFamily="34" charset="0"/>
              <a:buChar char="•"/>
            </a:pPr>
            <a:r>
              <a:rPr lang="en-IN" sz="1600" dirty="0">
                <a:latin typeface="Bahnschrift" panose="020B0502040204020203" pitchFamily="34" charset="0"/>
              </a:rPr>
              <a:t>In our case, we used K-Fold cross-validation with K=5 i.e. on  5 equal-sized datasets.</a:t>
            </a:r>
          </a:p>
          <a:p>
            <a:pPr marL="285750" indent="-285750">
              <a:buFont typeface="Arial" panose="020B0604020202020204" pitchFamily="34" charset="0"/>
              <a:buChar char="•"/>
            </a:pPr>
            <a:r>
              <a:rPr lang="en-IN" sz="1600" dirty="0">
                <a:latin typeface="Bahnschrift" panose="020B0502040204020203" pitchFamily="34" charset="0"/>
              </a:rPr>
              <a:t>We tested the model using K-Fold cross-validation for different Kmeans models for K values ranging from 2 to 10.</a:t>
            </a:r>
          </a:p>
          <a:p>
            <a:pPr marL="285750" indent="-285750">
              <a:buFont typeface="Arial" panose="020B0604020202020204" pitchFamily="34" charset="0"/>
              <a:buChar char="•"/>
            </a:pPr>
            <a:r>
              <a:rPr lang="en-IN" sz="1600" dirty="0">
                <a:latin typeface="Bahnschrift" panose="020B0502040204020203" pitchFamily="34" charset="0"/>
              </a:rPr>
              <a:t>And we calculated WCSS and Silhouette scores for each test dataset and find mean WCSS and mean Silhouette Scores and repeat this for every </a:t>
            </a:r>
            <a:r>
              <a:rPr lang="en-IN" sz="1600" dirty="0" err="1">
                <a:latin typeface="Bahnschrift" panose="020B0502040204020203" pitchFamily="34" charset="0"/>
              </a:rPr>
              <a:t>KMeans</a:t>
            </a:r>
            <a:r>
              <a:rPr lang="en-IN" sz="1600" dirty="0">
                <a:latin typeface="Bahnschrift" panose="020B0502040204020203" pitchFamily="34" charset="0"/>
              </a:rPr>
              <a:t> model with distinct K-Value. </a:t>
            </a:r>
          </a:p>
        </p:txBody>
      </p:sp>
    </p:spTree>
    <p:extLst>
      <p:ext uri="{BB962C8B-B14F-4D97-AF65-F5344CB8AC3E}">
        <p14:creationId xmlns:p14="http://schemas.microsoft.com/office/powerpoint/2010/main" val="24460596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72D65065-ACF3-40FB-A0BD-553DBD846FDA}"/>
              </a:ext>
            </a:extLst>
          </p:cNvPr>
          <p:cNvSpPr txBox="1"/>
          <p:nvPr/>
        </p:nvSpPr>
        <p:spPr>
          <a:xfrm>
            <a:off x="141402" y="658502"/>
            <a:ext cx="4289196" cy="307777"/>
          </a:xfrm>
          <a:prstGeom prst="rect">
            <a:avLst/>
          </a:prstGeom>
          <a:noFill/>
        </p:spPr>
        <p:txBody>
          <a:bodyPr wrap="square" rtlCol="0">
            <a:spAutoFit/>
          </a:bodyPr>
          <a:lstStyle/>
          <a:p>
            <a:r>
              <a:rPr lang="en-IN" u="sng" dirty="0">
                <a:solidFill>
                  <a:srgbClr val="FF0000"/>
                </a:solidFill>
                <a:latin typeface="Eras Bold ITC" panose="020B0907030504020204" pitchFamily="34" charset="0"/>
              </a:rPr>
              <a:t>#CODE for K-Fold cross-validation.</a:t>
            </a:r>
          </a:p>
        </p:txBody>
      </p:sp>
      <p:pic>
        <p:nvPicPr>
          <p:cNvPr id="9" name="Picture 8">
            <a:extLst>
              <a:ext uri="{FF2B5EF4-FFF2-40B4-BE49-F238E27FC236}">
                <a16:creationId xmlns:a16="http://schemas.microsoft.com/office/drawing/2014/main" id="{18899978-49FC-4CC1-E88C-225EABF34AF8}"/>
              </a:ext>
            </a:extLst>
          </p:cNvPr>
          <p:cNvPicPr>
            <a:picLocks noChangeAspect="1"/>
          </p:cNvPicPr>
          <p:nvPr/>
        </p:nvPicPr>
        <p:blipFill>
          <a:blip r:embed="rId4"/>
          <a:stretch>
            <a:fillRect/>
          </a:stretch>
        </p:blipFill>
        <p:spPr>
          <a:xfrm>
            <a:off x="0" y="1160973"/>
            <a:ext cx="9144000" cy="5384467"/>
          </a:xfrm>
          <a:prstGeom prst="rect">
            <a:avLst/>
          </a:prstGeom>
        </p:spPr>
      </p:pic>
    </p:spTree>
    <p:extLst>
      <p:ext uri="{BB962C8B-B14F-4D97-AF65-F5344CB8AC3E}">
        <p14:creationId xmlns:p14="http://schemas.microsoft.com/office/powerpoint/2010/main" val="41399327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72D65065-ACF3-40FB-A0BD-553DBD846FDA}"/>
              </a:ext>
            </a:extLst>
          </p:cNvPr>
          <p:cNvSpPr txBox="1"/>
          <p:nvPr/>
        </p:nvSpPr>
        <p:spPr>
          <a:xfrm>
            <a:off x="141402" y="658502"/>
            <a:ext cx="4289196" cy="307777"/>
          </a:xfrm>
          <a:prstGeom prst="rect">
            <a:avLst/>
          </a:prstGeom>
          <a:noFill/>
        </p:spPr>
        <p:txBody>
          <a:bodyPr wrap="square" rtlCol="0">
            <a:spAutoFit/>
          </a:bodyPr>
          <a:lstStyle/>
          <a:p>
            <a:r>
              <a:rPr lang="en-IN" u="sng" dirty="0">
                <a:solidFill>
                  <a:srgbClr val="FF0000"/>
                </a:solidFill>
                <a:latin typeface="Eras Bold ITC" panose="020B0907030504020204" pitchFamily="34" charset="0"/>
              </a:rPr>
              <a:t>#CODE for K-Fold cross-validation.</a:t>
            </a:r>
          </a:p>
        </p:txBody>
      </p:sp>
      <p:pic>
        <p:nvPicPr>
          <p:cNvPr id="8" name="Picture 7">
            <a:extLst>
              <a:ext uri="{FF2B5EF4-FFF2-40B4-BE49-F238E27FC236}">
                <a16:creationId xmlns:a16="http://schemas.microsoft.com/office/drawing/2014/main" id="{BB8C6E1C-92E8-CFBE-8C62-1B2D7C2AFF8C}"/>
              </a:ext>
            </a:extLst>
          </p:cNvPr>
          <p:cNvPicPr>
            <a:picLocks noChangeAspect="1"/>
          </p:cNvPicPr>
          <p:nvPr/>
        </p:nvPicPr>
        <p:blipFill>
          <a:blip r:embed="rId4"/>
          <a:stretch>
            <a:fillRect/>
          </a:stretch>
        </p:blipFill>
        <p:spPr>
          <a:xfrm>
            <a:off x="0" y="1219200"/>
            <a:ext cx="9144000" cy="4027767"/>
          </a:xfrm>
          <a:prstGeom prst="rect">
            <a:avLst/>
          </a:prstGeom>
        </p:spPr>
      </p:pic>
    </p:spTree>
    <p:extLst>
      <p:ext uri="{BB962C8B-B14F-4D97-AF65-F5344CB8AC3E}">
        <p14:creationId xmlns:p14="http://schemas.microsoft.com/office/powerpoint/2010/main" val="3957042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72D65065-ACF3-40FB-A0BD-553DBD846FDA}"/>
              </a:ext>
            </a:extLst>
          </p:cNvPr>
          <p:cNvSpPr txBox="1"/>
          <p:nvPr/>
        </p:nvSpPr>
        <p:spPr>
          <a:xfrm>
            <a:off x="141402" y="658502"/>
            <a:ext cx="4289196" cy="307777"/>
          </a:xfrm>
          <a:prstGeom prst="rect">
            <a:avLst/>
          </a:prstGeom>
          <a:noFill/>
        </p:spPr>
        <p:txBody>
          <a:bodyPr wrap="square" rtlCol="0">
            <a:spAutoFit/>
          </a:bodyPr>
          <a:lstStyle/>
          <a:p>
            <a:r>
              <a:rPr lang="en-IN" u="sng" dirty="0">
                <a:solidFill>
                  <a:srgbClr val="FF0000"/>
                </a:solidFill>
                <a:latin typeface="Eras Bold ITC" panose="020B0907030504020204" pitchFamily="34" charset="0"/>
              </a:rPr>
              <a:t>#OUTPUT for K-Fold cross-validation.</a:t>
            </a:r>
          </a:p>
        </p:txBody>
      </p:sp>
      <p:pic>
        <p:nvPicPr>
          <p:cNvPr id="5" name="Picture 4">
            <a:extLst>
              <a:ext uri="{FF2B5EF4-FFF2-40B4-BE49-F238E27FC236}">
                <a16:creationId xmlns:a16="http://schemas.microsoft.com/office/drawing/2014/main" id="{D16967FB-0829-72E8-26E4-8DB57145D56D}"/>
              </a:ext>
            </a:extLst>
          </p:cNvPr>
          <p:cNvPicPr>
            <a:picLocks noChangeAspect="1"/>
          </p:cNvPicPr>
          <p:nvPr/>
        </p:nvPicPr>
        <p:blipFill>
          <a:blip r:embed="rId4"/>
          <a:stretch>
            <a:fillRect/>
          </a:stretch>
        </p:blipFill>
        <p:spPr>
          <a:xfrm>
            <a:off x="0" y="966279"/>
            <a:ext cx="8249801" cy="4648849"/>
          </a:xfrm>
          <a:prstGeom prst="rect">
            <a:avLst/>
          </a:prstGeom>
        </p:spPr>
      </p:pic>
    </p:spTree>
    <p:extLst>
      <p:ext uri="{BB962C8B-B14F-4D97-AF65-F5344CB8AC3E}">
        <p14:creationId xmlns:p14="http://schemas.microsoft.com/office/powerpoint/2010/main" val="3591609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9" name="TextBox 8">
            <a:extLst>
              <a:ext uri="{FF2B5EF4-FFF2-40B4-BE49-F238E27FC236}">
                <a16:creationId xmlns:a16="http://schemas.microsoft.com/office/drawing/2014/main" id="{0A6BC2D7-FDC5-BC44-3C28-F58FF0FA885A}"/>
              </a:ext>
            </a:extLst>
          </p:cNvPr>
          <p:cNvSpPr txBox="1"/>
          <p:nvPr/>
        </p:nvSpPr>
        <p:spPr>
          <a:xfrm>
            <a:off x="161925" y="659398"/>
            <a:ext cx="33623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600" b="1" i="0" u="sng" strike="noStrike" kern="0" cap="none" spc="0" normalizeH="0" baseline="0" noProof="0" dirty="0">
                <a:ln>
                  <a:noFill/>
                </a:ln>
                <a:solidFill>
                  <a:srgbClr val="5B9BD5">
                    <a:lumMod val="50000"/>
                  </a:srgbClr>
                </a:solidFill>
                <a:effectLst/>
                <a:uLnTx/>
                <a:uFillTx/>
                <a:latin typeface="Bahnschrift" panose="020B0502040204020203" pitchFamily="34" charset="0"/>
                <a:cs typeface="Arial"/>
                <a:sym typeface="Arial"/>
              </a:rPr>
              <a:t>K-Fold cross-validation on Hierarchical clustering :</a:t>
            </a:r>
          </a:p>
        </p:txBody>
      </p:sp>
      <p:sp>
        <p:nvSpPr>
          <p:cNvPr id="11" name="TextBox 10">
            <a:extLst>
              <a:ext uri="{FF2B5EF4-FFF2-40B4-BE49-F238E27FC236}">
                <a16:creationId xmlns:a16="http://schemas.microsoft.com/office/drawing/2014/main" id="{B8F671B5-ADA9-23F6-791C-459A512CE423}"/>
              </a:ext>
            </a:extLst>
          </p:cNvPr>
          <p:cNvSpPr txBox="1"/>
          <p:nvPr/>
        </p:nvSpPr>
        <p:spPr>
          <a:xfrm>
            <a:off x="161924" y="1244173"/>
            <a:ext cx="8982075" cy="738664"/>
          </a:xfrm>
          <a:prstGeom prst="rect">
            <a:avLst/>
          </a:prstGeom>
          <a:noFill/>
        </p:spPr>
        <p:txBody>
          <a:bodyPr wrap="square">
            <a:spAutoFit/>
          </a:bodyPr>
          <a:lstStyle/>
          <a:p>
            <a:pPr marL="285750" indent="-285750">
              <a:buFont typeface="Arial" panose="020B0604020202020204" pitchFamily="34" charset="0"/>
              <a:buChar char="•"/>
            </a:pPr>
            <a:r>
              <a:rPr lang="en-IN" sz="1400" dirty="0">
                <a:latin typeface="Bahnschrift" panose="020B0502040204020203" pitchFamily="34" charset="0"/>
              </a:rPr>
              <a:t>In </a:t>
            </a:r>
            <a:r>
              <a:rPr lang="en-IN" dirty="0">
                <a:latin typeface="Bahnschrift" panose="020B0502040204020203" pitchFamily="34" charset="0"/>
              </a:rPr>
              <a:t>the case of Hierarchical clustering, we follow the same procedure that we followed in the case of Kmeans.</a:t>
            </a:r>
          </a:p>
          <a:p>
            <a:pPr marL="285750" indent="-285750">
              <a:buFont typeface="Arial" panose="020B0604020202020204" pitchFamily="34" charset="0"/>
              <a:buChar char="•"/>
            </a:pPr>
            <a:r>
              <a:rPr lang="en-IN" sz="1400" dirty="0">
                <a:latin typeface="Bahnschrift" panose="020B0502040204020203" pitchFamily="34" charset="0"/>
              </a:rPr>
              <a:t>The only </a:t>
            </a:r>
            <a:r>
              <a:rPr lang="en-IN" dirty="0">
                <a:latin typeface="Bahnschrift" panose="020B0502040204020203" pitchFamily="34" charset="0"/>
              </a:rPr>
              <a:t>major difference is we use only the Silhouette score as the mean of validation.</a:t>
            </a:r>
            <a:endParaRPr lang="en-IN" sz="1400" dirty="0">
              <a:latin typeface="Bahnschrift" panose="020B0502040204020203" pitchFamily="34" charset="0"/>
            </a:endParaRPr>
          </a:p>
        </p:txBody>
      </p:sp>
      <p:sp>
        <p:nvSpPr>
          <p:cNvPr id="15" name="TextBox 14">
            <a:extLst>
              <a:ext uri="{FF2B5EF4-FFF2-40B4-BE49-F238E27FC236}">
                <a16:creationId xmlns:a16="http://schemas.microsoft.com/office/drawing/2014/main" id="{EA29CB2D-5A73-12F1-461E-2B2B4EA37745}"/>
              </a:ext>
            </a:extLst>
          </p:cNvPr>
          <p:cNvSpPr txBox="1"/>
          <p:nvPr/>
        </p:nvSpPr>
        <p:spPr>
          <a:xfrm>
            <a:off x="161923" y="1982837"/>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K-Fold cross-validation.</a:t>
            </a:r>
          </a:p>
        </p:txBody>
      </p:sp>
      <p:pic>
        <p:nvPicPr>
          <p:cNvPr id="17" name="Picture 16">
            <a:extLst>
              <a:ext uri="{FF2B5EF4-FFF2-40B4-BE49-F238E27FC236}">
                <a16:creationId xmlns:a16="http://schemas.microsoft.com/office/drawing/2014/main" id="{7DFA8363-814F-CB24-63A4-3A5221DEF75E}"/>
              </a:ext>
            </a:extLst>
          </p:cNvPr>
          <p:cNvPicPr>
            <a:picLocks noChangeAspect="1"/>
          </p:cNvPicPr>
          <p:nvPr/>
        </p:nvPicPr>
        <p:blipFill>
          <a:blip r:embed="rId4"/>
          <a:stretch>
            <a:fillRect/>
          </a:stretch>
        </p:blipFill>
        <p:spPr>
          <a:xfrm>
            <a:off x="-1" y="2413690"/>
            <a:ext cx="9144000" cy="4066807"/>
          </a:xfrm>
          <a:prstGeom prst="rect">
            <a:avLst/>
          </a:prstGeom>
        </p:spPr>
      </p:pic>
    </p:spTree>
    <p:extLst>
      <p:ext uri="{BB962C8B-B14F-4D97-AF65-F5344CB8AC3E}">
        <p14:creationId xmlns:p14="http://schemas.microsoft.com/office/powerpoint/2010/main" val="1272092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3" name="Google Shape;363;p5"/>
          <p:cNvPicPr preferRelativeResize="0"/>
          <p:nvPr/>
        </p:nvPicPr>
        <p:blipFill rotWithShape="1">
          <a:blip r:embed="rId3">
            <a:alphaModFix/>
          </a:blip>
          <a:srcRect/>
          <a:stretch/>
        </p:blipFill>
        <p:spPr>
          <a:xfrm>
            <a:off x="7771754" y="100245"/>
            <a:ext cx="1187051" cy="411359"/>
          </a:xfrm>
          <a:prstGeom prst="rect">
            <a:avLst/>
          </a:prstGeom>
          <a:noFill/>
          <a:ln>
            <a:noFill/>
          </a:ln>
        </p:spPr>
      </p:pic>
      <p:sp>
        <p:nvSpPr>
          <p:cNvPr id="2" name="TextBox 1">
            <a:extLst>
              <a:ext uri="{FF2B5EF4-FFF2-40B4-BE49-F238E27FC236}">
                <a16:creationId xmlns:a16="http://schemas.microsoft.com/office/drawing/2014/main" id="{DB1EDD80-6FC0-CB7A-D5A2-3E56DB2D72BF}"/>
              </a:ext>
            </a:extLst>
          </p:cNvPr>
          <p:cNvSpPr txBox="1"/>
          <p:nvPr/>
        </p:nvSpPr>
        <p:spPr>
          <a:xfrm>
            <a:off x="0" y="-52997"/>
            <a:ext cx="4191000" cy="584775"/>
          </a:xfrm>
          <a:prstGeom prst="rect">
            <a:avLst/>
          </a:prstGeom>
          <a:noFill/>
        </p:spPr>
        <p:txBody>
          <a:bodyPr wrap="square" rtlCol="0">
            <a:spAutoFit/>
          </a:bodyPr>
          <a:lstStyle/>
          <a:p>
            <a:r>
              <a:rPr lang="en-IN" sz="3200" b="1" u="sng" dirty="0">
                <a:solidFill>
                  <a:schemeClr val="accent6">
                    <a:lumMod val="75000"/>
                  </a:schemeClr>
                </a:solidFill>
                <a:latin typeface="Agency FB" panose="020B0503020202020204" pitchFamily="34" charset="0"/>
              </a:rPr>
              <a:t>UNDERSTANDING THE DATA</a:t>
            </a:r>
          </a:p>
        </p:txBody>
      </p:sp>
      <p:sp>
        <p:nvSpPr>
          <p:cNvPr id="4" name="TextBox 3">
            <a:extLst>
              <a:ext uri="{FF2B5EF4-FFF2-40B4-BE49-F238E27FC236}">
                <a16:creationId xmlns:a16="http://schemas.microsoft.com/office/drawing/2014/main" id="{B784BBBA-0415-04A8-4024-9DD28B49D156}"/>
              </a:ext>
            </a:extLst>
          </p:cNvPr>
          <p:cNvSpPr txBox="1"/>
          <p:nvPr/>
        </p:nvSpPr>
        <p:spPr>
          <a:xfrm>
            <a:off x="0" y="425879"/>
            <a:ext cx="8894445" cy="400110"/>
          </a:xfrm>
          <a:prstGeom prst="rect">
            <a:avLst/>
          </a:prstGeom>
          <a:noFill/>
        </p:spPr>
        <p:txBody>
          <a:bodyPr wrap="square" rtlCol="0">
            <a:spAutoFit/>
          </a:bodyPr>
          <a:lstStyle/>
          <a:p>
            <a:r>
              <a:rPr lang="en-IN" sz="2000" b="1" u="sng" dirty="0">
                <a:solidFill>
                  <a:schemeClr val="accent1">
                    <a:lumMod val="50000"/>
                  </a:schemeClr>
                </a:solidFill>
                <a:latin typeface="Bahnschrift" panose="020B0502040204020203" pitchFamily="34" charset="0"/>
              </a:rPr>
              <a:t>The description of each feature:</a:t>
            </a:r>
          </a:p>
        </p:txBody>
      </p:sp>
      <p:sp>
        <p:nvSpPr>
          <p:cNvPr id="6" name="TextBox 5">
            <a:extLst>
              <a:ext uri="{FF2B5EF4-FFF2-40B4-BE49-F238E27FC236}">
                <a16:creationId xmlns:a16="http://schemas.microsoft.com/office/drawing/2014/main" id="{3FBB49E7-ED88-E311-7745-27EB6C56E46C}"/>
              </a:ext>
            </a:extLst>
          </p:cNvPr>
          <p:cNvSpPr txBox="1"/>
          <p:nvPr/>
        </p:nvSpPr>
        <p:spPr>
          <a:xfrm>
            <a:off x="0" y="825989"/>
            <a:ext cx="9128423" cy="6155531"/>
          </a:xfrm>
          <a:prstGeom prst="rect">
            <a:avLst/>
          </a:prstGeom>
          <a:noFill/>
        </p:spPr>
        <p:txBody>
          <a:bodyPr wrap="square" rtlCol="0">
            <a:spAutoFit/>
          </a:bodyPr>
          <a:lstStyle/>
          <a:p>
            <a:pPr marL="285750" indent="-285750">
              <a:buFont typeface="Arial" panose="020B0604020202020204" pitchFamily="34" charset="0"/>
              <a:buChar char="•"/>
            </a:pPr>
            <a:r>
              <a:rPr lang="en-IN" sz="1800" b="1" u="sng" dirty="0">
                <a:latin typeface="Bahnschrift" panose="020B0502040204020203" pitchFamily="34" charset="0"/>
              </a:rPr>
              <a:t>Hours to do Tax: </a:t>
            </a:r>
            <a:r>
              <a:rPr lang="en-IN" sz="1800" dirty="0">
                <a:latin typeface="Bahnschrift" panose="020B0502040204020203" pitchFamily="34" charset="0"/>
              </a:rPr>
              <a:t>Number of Hours to do Tax</a:t>
            </a:r>
          </a:p>
          <a:p>
            <a:pPr marL="285750" indent="-285750">
              <a:buFont typeface="Arial" panose="020B0604020202020204" pitchFamily="34" charset="0"/>
              <a:buChar char="•"/>
            </a:pPr>
            <a:r>
              <a:rPr lang="en-IN" sz="1800" b="1" u="sng" dirty="0">
                <a:latin typeface="Bahnschrift" panose="020B0502040204020203" pitchFamily="34" charset="0"/>
              </a:rPr>
              <a:t>Infant Mortality Rate: </a:t>
            </a:r>
            <a:r>
              <a:rPr lang="en-IN" sz="1800" dirty="0">
                <a:latin typeface="Bahnschrift" panose="020B0502040204020203" pitchFamily="34" charset="0"/>
              </a:rPr>
              <a:t>The infant mortality rate of the country</a:t>
            </a:r>
          </a:p>
          <a:p>
            <a:pPr marL="285750" indent="-285750">
              <a:buFont typeface="Arial" panose="020B0604020202020204" pitchFamily="34" charset="0"/>
              <a:buChar char="•"/>
            </a:pPr>
            <a:r>
              <a:rPr lang="en-IN" sz="1800" b="1" u="sng" dirty="0">
                <a:latin typeface="Bahnschrift" panose="020B0502040204020203" pitchFamily="34" charset="0"/>
              </a:rPr>
              <a:t>Internet Usage: </a:t>
            </a:r>
            <a:r>
              <a:rPr lang="en-IN" sz="1800" dirty="0">
                <a:latin typeface="Bahnschrift" panose="020B0502040204020203" pitchFamily="34" charset="0"/>
              </a:rPr>
              <a:t>The internet usage of the country</a:t>
            </a:r>
          </a:p>
          <a:p>
            <a:pPr marL="285750" indent="-285750">
              <a:buFont typeface="Arial" panose="020B0604020202020204" pitchFamily="34" charset="0"/>
              <a:buChar char="•"/>
            </a:pPr>
            <a:r>
              <a:rPr lang="en-IN" sz="1800" b="1" u="sng" dirty="0">
                <a:latin typeface="Bahnschrift" panose="020B0502040204020203" pitchFamily="34" charset="0"/>
              </a:rPr>
              <a:t>Lending Interest: </a:t>
            </a:r>
            <a:r>
              <a:rPr lang="en-IN" sz="1800" dirty="0">
                <a:latin typeface="Bahnschrift" panose="020B0502040204020203" pitchFamily="34" charset="0"/>
              </a:rPr>
              <a:t>The lending interest of the Country</a:t>
            </a:r>
          </a:p>
          <a:p>
            <a:pPr marL="285750" indent="-285750">
              <a:buFont typeface="Arial" panose="020B0604020202020204" pitchFamily="34" charset="0"/>
              <a:buChar char="•"/>
            </a:pPr>
            <a:r>
              <a:rPr lang="en-IN" sz="1800" b="1" u="sng" dirty="0">
                <a:latin typeface="Bahnschrift" panose="020B0502040204020203" pitchFamily="34" charset="0"/>
              </a:rPr>
              <a:t>Life Expectancy Female: </a:t>
            </a:r>
            <a:r>
              <a:rPr lang="en-IN" sz="1800" dirty="0">
                <a:latin typeface="Bahnschrift" panose="020B0502040204020203" pitchFamily="34" charset="0"/>
              </a:rPr>
              <a:t>The average Life expectancy of Females in the Country </a:t>
            </a:r>
          </a:p>
          <a:p>
            <a:pPr marL="285750" indent="-285750">
              <a:buFont typeface="Arial" panose="020B0604020202020204" pitchFamily="34" charset="0"/>
              <a:buChar char="•"/>
            </a:pPr>
            <a:r>
              <a:rPr lang="en-IN" sz="1800" b="1" u="sng" dirty="0">
                <a:latin typeface="Bahnschrift" panose="020B0502040204020203" pitchFamily="34" charset="0"/>
              </a:rPr>
              <a:t>Life Expectancy Male: </a:t>
            </a:r>
            <a:r>
              <a:rPr lang="en-IN" sz="1800" dirty="0">
                <a:latin typeface="Bahnschrift" panose="020B0502040204020203" pitchFamily="34" charset="0"/>
              </a:rPr>
              <a:t>The average Life expectancy of Males in the Country </a:t>
            </a:r>
          </a:p>
          <a:p>
            <a:pPr marL="285750" indent="-285750">
              <a:buFont typeface="Arial" panose="020B0604020202020204" pitchFamily="34" charset="0"/>
              <a:buChar char="•"/>
            </a:pPr>
            <a:r>
              <a:rPr lang="en-IN" sz="1800" b="1" u="sng" dirty="0">
                <a:latin typeface="Bahnschrift" panose="020B0502040204020203" pitchFamily="34" charset="0"/>
              </a:rPr>
              <a:t>Mobile Phone Usage: </a:t>
            </a:r>
            <a:r>
              <a:rPr lang="en-IN" sz="1800" dirty="0">
                <a:latin typeface="Bahnschrift" panose="020B0502040204020203" pitchFamily="34" charset="0"/>
              </a:rPr>
              <a:t>The Mobile usage in the country</a:t>
            </a:r>
          </a:p>
          <a:p>
            <a:pPr marL="285750" indent="-285750">
              <a:buFont typeface="Arial" panose="020B0604020202020204" pitchFamily="34" charset="0"/>
              <a:buChar char="•"/>
            </a:pPr>
            <a:r>
              <a:rPr lang="en-IN" sz="1800" b="1" u="sng" dirty="0">
                <a:latin typeface="Bahnschrift" panose="020B0502040204020203" pitchFamily="34" charset="0"/>
              </a:rPr>
              <a:t>Number of Records: </a:t>
            </a:r>
            <a:r>
              <a:rPr lang="en-IN" sz="1800" dirty="0">
                <a:latin typeface="Bahnschrift" panose="020B0502040204020203" pitchFamily="34" charset="0"/>
              </a:rPr>
              <a:t>The Number of records from which the data is collected.</a:t>
            </a:r>
          </a:p>
          <a:p>
            <a:pPr marL="285750" indent="-285750">
              <a:buFont typeface="Arial" panose="020B0604020202020204" pitchFamily="34" charset="0"/>
              <a:buChar char="•"/>
            </a:pPr>
            <a:r>
              <a:rPr lang="en-IN" sz="1800" b="1" u="sng" dirty="0">
                <a:latin typeface="Bahnschrift" panose="020B0502040204020203" pitchFamily="34" charset="0"/>
              </a:rPr>
              <a:t>Population 0-14: </a:t>
            </a:r>
            <a:r>
              <a:rPr lang="en-IN" sz="1800" dirty="0">
                <a:latin typeface="Bahnschrift" panose="020B0502040204020203" pitchFamily="34" charset="0"/>
              </a:rPr>
              <a:t>Decimal value of Percentage of the population aged between 0 and 14 in the Country</a:t>
            </a:r>
          </a:p>
          <a:p>
            <a:pPr marL="285750" indent="-285750">
              <a:buFont typeface="Arial" panose="020B0604020202020204" pitchFamily="34" charset="0"/>
              <a:buChar char="•"/>
            </a:pPr>
            <a:r>
              <a:rPr lang="en-IN" sz="1800" b="1" u="sng" dirty="0">
                <a:latin typeface="Bahnschrift" panose="020B0502040204020203" pitchFamily="34" charset="0"/>
              </a:rPr>
              <a:t>Population 15-64: </a:t>
            </a:r>
            <a:r>
              <a:rPr lang="en-IN" sz="1800" dirty="0">
                <a:latin typeface="Bahnschrift" panose="020B0502040204020203" pitchFamily="34" charset="0"/>
              </a:rPr>
              <a:t>Decimal value of Percentage of the population aged between 15 and 64 in the Country</a:t>
            </a:r>
          </a:p>
          <a:p>
            <a:pPr marL="285750" indent="-285750">
              <a:buFont typeface="Arial" panose="020B0604020202020204" pitchFamily="34" charset="0"/>
              <a:buChar char="•"/>
            </a:pPr>
            <a:r>
              <a:rPr lang="en-IN" sz="1800" b="1" u="sng" dirty="0">
                <a:latin typeface="Bahnschrift" panose="020B0502040204020203" pitchFamily="34" charset="0"/>
              </a:rPr>
              <a:t>Population 65+: </a:t>
            </a:r>
            <a:r>
              <a:rPr lang="en-IN" sz="1800" dirty="0">
                <a:latin typeface="Bahnschrift" panose="020B0502040204020203" pitchFamily="34" charset="0"/>
              </a:rPr>
              <a:t>Decimal value of Percentage of the population aged above 64 in the Country </a:t>
            </a:r>
          </a:p>
          <a:p>
            <a:pPr marL="285750" indent="-285750">
              <a:buFont typeface="Arial" panose="020B0604020202020204" pitchFamily="34" charset="0"/>
              <a:buChar char="•"/>
            </a:pPr>
            <a:r>
              <a:rPr lang="en-IN" sz="1800" b="1" u="sng" dirty="0">
                <a:latin typeface="Bahnschrift" panose="020B0502040204020203" pitchFamily="34" charset="0"/>
              </a:rPr>
              <a:t>Population Total:</a:t>
            </a:r>
            <a:r>
              <a:rPr lang="en-IN" sz="1800" dirty="0">
                <a:latin typeface="Bahnschrift" panose="020B0502040204020203" pitchFamily="34" charset="0"/>
              </a:rPr>
              <a:t> Total population of the Country</a:t>
            </a:r>
          </a:p>
          <a:p>
            <a:pPr marL="285750" indent="-285750">
              <a:buFont typeface="Arial" panose="020B0604020202020204" pitchFamily="34" charset="0"/>
              <a:buChar char="•"/>
            </a:pPr>
            <a:r>
              <a:rPr lang="en-IN" sz="1800" b="1" u="sng" dirty="0">
                <a:latin typeface="Bahnschrift" panose="020B0502040204020203" pitchFamily="34" charset="0"/>
              </a:rPr>
              <a:t>Population Urban:</a:t>
            </a:r>
            <a:r>
              <a:rPr lang="en-IN" sz="1800" dirty="0">
                <a:latin typeface="Bahnschrift" panose="020B0502040204020203" pitchFamily="34" charset="0"/>
              </a:rPr>
              <a:t> Decimal value of Percentage of population living in urban areas of the Country </a:t>
            </a:r>
          </a:p>
          <a:p>
            <a:pPr marL="285750" indent="-285750">
              <a:buFont typeface="Arial" panose="020B0604020202020204" pitchFamily="34" charset="0"/>
              <a:buChar char="•"/>
            </a:pPr>
            <a:r>
              <a:rPr lang="en-IN" sz="1800" b="1" u="sng" dirty="0">
                <a:latin typeface="Bahnschrift" panose="020B0502040204020203" pitchFamily="34" charset="0"/>
              </a:rPr>
              <a:t>Tourism Inbound: </a:t>
            </a:r>
            <a:r>
              <a:rPr lang="en-IN" sz="1800" dirty="0">
                <a:latin typeface="Bahnschrift" panose="020B0502040204020203" pitchFamily="34" charset="0"/>
              </a:rPr>
              <a:t>The amount of revenue generated by foreign Inbound tourists in the country.</a:t>
            </a:r>
          </a:p>
          <a:p>
            <a:pPr marL="285750" indent="-285750">
              <a:buFont typeface="Arial" panose="020B0604020202020204" pitchFamily="34" charset="0"/>
              <a:buChar char="•"/>
            </a:pPr>
            <a:r>
              <a:rPr lang="en-IN" sz="1800" b="1" u="sng" dirty="0">
                <a:latin typeface="Bahnschrift" panose="020B0502040204020203" pitchFamily="34" charset="0"/>
              </a:rPr>
              <a:t>Tourism Outbound:</a:t>
            </a:r>
            <a:r>
              <a:rPr lang="en-IN" sz="1800" dirty="0">
                <a:latin typeface="Bahnschrift" panose="020B0502040204020203" pitchFamily="34" charset="0"/>
              </a:rPr>
              <a:t> The amount of revenue generated by the outbound tourists from the country.</a:t>
            </a:r>
          </a:p>
          <a:p>
            <a:pPr marL="285750" indent="-285750">
              <a:buFont typeface="Arial" panose="020B0604020202020204" pitchFamily="34" charset="0"/>
              <a:buChar char="•"/>
            </a:pPr>
            <a:endParaRPr lang="en-IN" sz="1600" dirty="0">
              <a:latin typeface="Bahnschrift" panose="020B0502040204020203" pitchFamily="34" charset="0"/>
            </a:endParaRPr>
          </a:p>
        </p:txBody>
      </p:sp>
    </p:spTree>
    <p:extLst>
      <p:ext uri="{BB962C8B-B14F-4D97-AF65-F5344CB8AC3E}">
        <p14:creationId xmlns:p14="http://schemas.microsoft.com/office/powerpoint/2010/main" val="33981147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562404"/>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K-Fold cross-validation.</a:t>
            </a:r>
          </a:p>
        </p:txBody>
      </p:sp>
      <p:pic>
        <p:nvPicPr>
          <p:cNvPr id="9" name="Picture 8">
            <a:extLst>
              <a:ext uri="{FF2B5EF4-FFF2-40B4-BE49-F238E27FC236}">
                <a16:creationId xmlns:a16="http://schemas.microsoft.com/office/drawing/2014/main" id="{8C79B6DD-037D-9504-B4DA-E368E528EFD9}"/>
              </a:ext>
            </a:extLst>
          </p:cNvPr>
          <p:cNvPicPr>
            <a:picLocks noChangeAspect="1"/>
          </p:cNvPicPr>
          <p:nvPr/>
        </p:nvPicPr>
        <p:blipFill>
          <a:blip r:embed="rId4"/>
          <a:stretch>
            <a:fillRect/>
          </a:stretch>
        </p:blipFill>
        <p:spPr>
          <a:xfrm>
            <a:off x="0" y="1124809"/>
            <a:ext cx="9144000" cy="4520366"/>
          </a:xfrm>
          <a:prstGeom prst="rect">
            <a:avLst/>
          </a:prstGeom>
        </p:spPr>
      </p:pic>
    </p:spTree>
    <p:extLst>
      <p:ext uri="{BB962C8B-B14F-4D97-AF65-F5344CB8AC3E}">
        <p14:creationId xmlns:p14="http://schemas.microsoft.com/office/powerpoint/2010/main" val="39128526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3" name="TextBox 2">
            <a:extLst>
              <a:ext uri="{FF2B5EF4-FFF2-40B4-BE49-F238E27FC236}">
                <a16:creationId xmlns:a16="http://schemas.microsoft.com/office/drawing/2014/main" id="{72D65065-ACF3-40FB-A0BD-553DBD846FDA}"/>
              </a:ext>
            </a:extLst>
          </p:cNvPr>
          <p:cNvSpPr txBox="1"/>
          <p:nvPr/>
        </p:nvSpPr>
        <p:spPr>
          <a:xfrm>
            <a:off x="141402" y="658502"/>
            <a:ext cx="4289196" cy="307777"/>
          </a:xfrm>
          <a:prstGeom prst="rect">
            <a:avLst/>
          </a:prstGeom>
          <a:noFill/>
        </p:spPr>
        <p:txBody>
          <a:bodyPr wrap="square" rtlCol="0">
            <a:spAutoFit/>
          </a:bodyPr>
          <a:lstStyle/>
          <a:p>
            <a:r>
              <a:rPr lang="en-IN" u="sng" dirty="0">
                <a:solidFill>
                  <a:srgbClr val="FF0000"/>
                </a:solidFill>
                <a:latin typeface="Eras Bold ITC" panose="020B0907030504020204" pitchFamily="34" charset="0"/>
              </a:rPr>
              <a:t>#OUTPUT for K-Fold cross-validation.</a:t>
            </a:r>
          </a:p>
        </p:txBody>
      </p:sp>
      <p:pic>
        <p:nvPicPr>
          <p:cNvPr id="7" name="Picture 6">
            <a:extLst>
              <a:ext uri="{FF2B5EF4-FFF2-40B4-BE49-F238E27FC236}">
                <a16:creationId xmlns:a16="http://schemas.microsoft.com/office/drawing/2014/main" id="{041A68D2-4A60-8CB3-BF03-3EAEEBDB8E1F}"/>
              </a:ext>
            </a:extLst>
          </p:cNvPr>
          <p:cNvPicPr>
            <a:picLocks noChangeAspect="1"/>
          </p:cNvPicPr>
          <p:nvPr/>
        </p:nvPicPr>
        <p:blipFill>
          <a:blip r:embed="rId4"/>
          <a:stretch>
            <a:fillRect/>
          </a:stretch>
        </p:blipFill>
        <p:spPr>
          <a:xfrm>
            <a:off x="739770" y="1363664"/>
            <a:ext cx="5458587" cy="4677428"/>
          </a:xfrm>
          <a:prstGeom prst="rect">
            <a:avLst/>
          </a:prstGeom>
        </p:spPr>
      </p:pic>
    </p:spTree>
    <p:extLst>
      <p:ext uri="{BB962C8B-B14F-4D97-AF65-F5344CB8AC3E}">
        <p14:creationId xmlns:p14="http://schemas.microsoft.com/office/powerpoint/2010/main" val="21227896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2635002E-F6B3-2108-1595-75395A8BED3E}"/>
              </a:ext>
            </a:extLst>
          </p:cNvPr>
          <p:cNvSpPr txBox="1"/>
          <p:nvPr/>
        </p:nvSpPr>
        <p:spPr>
          <a:xfrm>
            <a:off x="0" y="562404"/>
            <a:ext cx="3733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1" i="0" u="sng" strike="noStrike" kern="0" cap="none" spc="0" normalizeH="0" baseline="0" noProof="0" dirty="0">
                <a:ln>
                  <a:noFill/>
                </a:ln>
                <a:solidFill>
                  <a:srgbClr val="ED7D31"/>
                </a:solidFill>
                <a:effectLst/>
                <a:uLnTx/>
                <a:uFillTx/>
                <a:latin typeface="Agency FB" panose="020B0503020202020204" pitchFamily="34" charset="0"/>
                <a:cs typeface="Arial"/>
                <a:sym typeface="Arial"/>
              </a:rPr>
              <a:t>Conclusions and Decisions Made:</a:t>
            </a:r>
          </a:p>
        </p:txBody>
      </p:sp>
      <p:sp>
        <p:nvSpPr>
          <p:cNvPr id="8" name="TextBox 7">
            <a:extLst>
              <a:ext uri="{FF2B5EF4-FFF2-40B4-BE49-F238E27FC236}">
                <a16:creationId xmlns:a16="http://schemas.microsoft.com/office/drawing/2014/main" id="{C59E6717-05E6-FC8F-8679-14789EE7BCF1}"/>
              </a:ext>
            </a:extLst>
          </p:cNvPr>
          <p:cNvSpPr txBox="1"/>
          <p:nvPr/>
        </p:nvSpPr>
        <p:spPr>
          <a:xfrm>
            <a:off x="134395" y="1263192"/>
            <a:ext cx="8875210" cy="5355312"/>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After using K-Fold cross-validation techniques on both Kmeans and Hierarchical Clustering,</a:t>
            </a:r>
          </a:p>
          <a:p>
            <a:endParaRPr lang="en-IN" sz="1800" dirty="0">
              <a:latin typeface="Bahnschrift" panose="020B0502040204020203" pitchFamily="34" charset="0"/>
            </a:endParaRPr>
          </a:p>
          <a:p>
            <a:pPr lvl="1"/>
            <a:r>
              <a:rPr lang="en-IN" sz="1800" dirty="0">
                <a:latin typeface="Bahnschrift" panose="020B0502040204020203" pitchFamily="34" charset="0"/>
              </a:rPr>
              <a:t>For K-means Clustering:</a:t>
            </a:r>
          </a:p>
          <a:p>
            <a:pPr marL="285750" lvl="1" indent="-285750">
              <a:buFont typeface="Arial" panose="020B0604020202020204" pitchFamily="34" charset="0"/>
              <a:buChar char="•"/>
            </a:pPr>
            <a:r>
              <a:rPr lang="en-IN" sz="1800" dirty="0">
                <a:latin typeface="Bahnschrift" panose="020B0502040204020203" pitchFamily="34" charset="0"/>
              </a:rPr>
              <a:t>We got the best scores for K=2, but it is inappropriate for our dataset.</a:t>
            </a:r>
          </a:p>
          <a:p>
            <a:pPr marL="285750" lvl="1" indent="-285750">
              <a:buFont typeface="Arial" panose="020B0604020202020204" pitchFamily="34" charset="0"/>
              <a:buChar char="•"/>
            </a:pPr>
            <a:r>
              <a:rPr lang="en-IN" sz="1800" dirty="0">
                <a:latin typeface="Bahnschrift" panose="020B0502040204020203" pitchFamily="34" charset="0"/>
              </a:rPr>
              <a:t>So, we go with the next best value i.e. K=3.</a:t>
            </a:r>
          </a:p>
          <a:p>
            <a:pPr lvl="1"/>
            <a:endParaRPr lang="en-IN" sz="1800" dirty="0">
              <a:latin typeface="Bahnschrift" panose="020B0502040204020203" pitchFamily="34" charset="0"/>
            </a:endParaRPr>
          </a:p>
          <a:p>
            <a:pPr lvl="1"/>
            <a:r>
              <a:rPr lang="en-IN" sz="1800" dirty="0">
                <a:latin typeface="Bahnschrift" panose="020B0502040204020203" pitchFamily="34" charset="0"/>
              </a:rPr>
              <a:t>For Hierarchical Clustering:</a:t>
            </a:r>
          </a:p>
          <a:p>
            <a:pPr marL="285750" lvl="1" indent="-285750">
              <a:buFont typeface="Arial" panose="020B0604020202020204" pitchFamily="34" charset="0"/>
              <a:buChar char="•"/>
            </a:pPr>
            <a:r>
              <a:rPr lang="en-IN" sz="1800" dirty="0">
                <a:latin typeface="Bahnschrift" panose="020B0502040204020203" pitchFamily="34" charset="0"/>
              </a:rPr>
              <a:t>We got the best scores for K=2, but it is inappropriate for our dataset.</a:t>
            </a:r>
          </a:p>
          <a:p>
            <a:pPr marL="285750" lvl="1" indent="-285750">
              <a:buFont typeface="Arial" panose="020B0604020202020204" pitchFamily="34" charset="0"/>
              <a:buChar char="•"/>
            </a:pPr>
            <a:r>
              <a:rPr lang="en-IN" sz="1800" dirty="0">
                <a:latin typeface="Bahnschrift" panose="020B0502040204020203" pitchFamily="34" charset="0"/>
              </a:rPr>
              <a:t>So, we go with the next best value i.e. K=3.</a:t>
            </a:r>
          </a:p>
          <a:p>
            <a:pPr lvl="1"/>
            <a:endParaRPr lang="en-IN" sz="1800" dirty="0">
              <a:latin typeface="Bahnschrift" panose="020B0502040204020203" pitchFamily="34" charset="0"/>
            </a:endParaRPr>
          </a:p>
          <a:p>
            <a:pPr marL="285750" lvl="1" indent="-285750">
              <a:buFont typeface="Arial" panose="020B0604020202020204" pitchFamily="34" charset="0"/>
              <a:buChar char="•"/>
            </a:pPr>
            <a:r>
              <a:rPr lang="en-IN" sz="1800" dirty="0">
                <a:latin typeface="Bahnschrift" panose="020B0502040204020203" pitchFamily="34" charset="0"/>
              </a:rPr>
              <a:t>And the best scores of both the finalized models are almost equal</a:t>
            </a:r>
          </a:p>
          <a:p>
            <a:pPr lvl="1"/>
            <a:r>
              <a:rPr lang="en-IN" sz="1800" b="0" i="0" dirty="0">
                <a:solidFill>
                  <a:srgbClr val="000000"/>
                </a:solidFill>
                <a:effectLst/>
                <a:latin typeface="Bahnschrift" panose="020B0502040204020203" pitchFamily="34" charset="0"/>
              </a:rPr>
              <a:t>              </a:t>
            </a:r>
          </a:p>
          <a:p>
            <a:pPr lvl="1"/>
            <a:r>
              <a:rPr lang="en-IN" sz="1800" dirty="0">
                <a:latin typeface="Bahnschrift" panose="020B0502040204020203" pitchFamily="34" charset="0"/>
              </a:rPr>
              <a:t>	</a:t>
            </a:r>
            <a:r>
              <a:rPr lang="en-IN" sz="1800" b="0" i="0" dirty="0">
                <a:solidFill>
                  <a:srgbClr val="000000"/>
                </a:solidFill>
                <a:effectLst/>
                <a:latin typeface="Bahnschrift" panose="020B0502040204020203" pitchFamily="34" charset="0"/>
              </a:rPr>
              <a:t>0.323157(K-Means) ~  0.323870(Hierarchical)</a:t>
            </a:r>
          </a:p>
          <a:p>
            <a:pPr marL="285750" lvl="1" indent="-285750">
              <a:buFont typeface="Arial" panose="020B0604020202020204" pitchFamily="34" charset="0"/>
              <a:buChar char="•"/>
            </a:pPr>
            <a:endParaRPr lang="en-IN" sz="1800" dirty="0">
              <a:latin typeface="Bahnschrift" panose="020B0502040204020203" pitchFamily="34" charset="0"/>
            </a:endParaRPr>
          </a:p>
          <a:p>
            <a:pPr marL="285750" lvl="1" indent="-285750">
              <a:buFont typeface="Arial" panose="020B0604020202020204" pitchFamily="34" charset="0"/>
              <a:buChar char="•"/>
            </a:pPr>
            <a:r>
              <a:rPr lang="en-IN" sz="1800" dirty="0">
                <a:latin typeface="Bahnschrift" panose="020B0502040204020203" pitchFamily="34" charset="0"/>
              </a:rPr>
              <a:t>So, both the models are performing well for both train and test datasets.</a:t>
            </a:r>
          </a:p>
          <a:p>
            <a:pPr marL="285750" lvl="1" indent="-285750">
              <a:buFont typeface="Arial" panose="020B0604020202020204" pitchFamily="34" charset="0"/>
              <a:buChar char="•"/>
            </a:pPr>
            <a:r>
              <a:rPr lang="en-IN" sz="1800" dirty="0">
                <a:latin typeface="Bahnschrift" panose="020B0502040204020203" pitchFamily="34" charset="0"/>
              </a:rPr>
              <a:t>But we finalized the K-Means model with K=3, which has best Silhouette score according to our priorities for the data</a:t>
            </a:r>
          </a:p>
          <a:p>
            <a:pPr marL="285750" lvl="1" indent="-285750">
              <a:buFont typeface="Arial" panose="020B0604020202020204" pitchFamily="34" charset="0"/>
              <a:buChar char="•"/>
            </a:pPr>
            <a:endParaRPr lang="en-IN" sz="1800" dirty="0">
              <a:latin typeface="Bahnschrift" panose="020B0502040204020203" pitchFamily="34" charset="0"/>
            </a:endParaRPr>
          </a:p>
        </p:txBody>
      </p:sp>
    </p:spTree>
    <p:extLst>
      <p:ext uri="{BB962C8B-B14F-4D97-AF65-F5344CB8AC3E}">
        <p14:creationId xmlns:p14="http://schemas.microsoft.com/office/powerpoint/2010/main" val="4065651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Model Selection and Validation:</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2635002E-F6B3-2108-1595-75395A8BED3E}"/>
              </a:ext>
            </a:extLst>
          </p:cNvPr>
          <p:cNvSpPr txBox="1"/>
          <p:nvPr/>
        </p:nvSpPr>
        <p:spPr>
          <a:xfrm>
            <a:off x="0" y="562404"/>
            <a:ext cx="3733800"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1" i="0" u="sng" strike="noStrike" kern="0" cap="none" spc="0" normalizeH="0" baseline="0" noProof="0" dirty="0">
                <a:ln>
                  <a:noFill/>
                </a:ln>
                <a:solidFill>
                  <a:srgbClr val="ED7D31"/>
                </a:solidFill>
                <a:effectLst/>
                <a:uLnTx/>
                <a:uFillTx/>
                <a:latin typeface="Agency FB" panose="020B0503020202020204" pitchFamily="34" charset="0"/>
                <a:cs typeface="Arial"/>
                <a:sym typeface="Arial"/>
              </a:rPr>
              <a:t>Conclusions and Decisions Made:</a:t>
            </a:r>
          </a:p>
        </p:txBody>
      </p:sp>
      <p:sp>
        <p:nvSpPr>
          <p:cNvPr id="8" name="TextBox 7">
            <a:extLst>
              <a:ext uri="{FF2B5EF4-FFF2-40B4-BE49-F238E27FC236}">
                <a16:creationId xmlns:a16="http://schemas.microsoft.com/office/drawing/2014/main" id="{C59E6717-05E6-FC8F-8679-14789EE7BCF1}"/>
              </a:ext>
            </a:extLst>
          </p:cNvPr>
          <p:cNvSpPr txBox="1"/>
          <p:nvPr/>
        </p:nvSpPr>
        <p:spPr>
          <a:xfrm>
            <a:off x="134395" y="1263192"/>
            <a:ext cx="8875210" cy="2554545"/>
          </a:xfrm>
          <a:prstGeom prst="rect">
            <a:avLst/>
          </a:prstGeom>
          <a:noFill/>
        </p:spPr>
        <p:txBody>
          <a:bodyPr wrap="square" rtlCol="0">
            <a:spAutoFit/>
          </a:bodyPr>
          <a:lstStyle/>
          <a:p>
            <a:pPr marL="285750" lvl="1" indent="-285750">
              <a:buFont typeface="Arial" panose="020B0604020202020204" pitchFamily="34" charset="0"/>
              <a:buChar char="•"/>
            </a:pPr>
            <a:r>
              <a:rPr lang="en-IN" sz="2000" dirty="0">
                <a:latin typeface="Bahnschrift" panose="020B0502040204020203" pitchFamily="34" charset="0"/>
              </a:rPr>
              <a:t>So, both models are performing well for both train and test datasets.</a:t>
            </a:r>
          </a:p>
          <a:p>
            <a:pPr marL="285750" lvl="1" indent="-285750">
              <a:buFont typeface="Arial" panose="020B0604020202020204" pitchFamily="34" charset="0"/>
              <a:buChar char="•"/>
            </a:pPr>
            <a:r>
              <a:rPr lang="en-IN" sz="2000" dirty="0">
                <a:latin typeface="Bahnschrift" panose="020B0502040204020203" pitchFamily="34" charset="0"/>
              </a:rPr>
              <a:t>But we finalized the K-Means model with K=3, which has the best Silhouette score according to our priorities for our </a:t>
            </a:r>
            <a:r>
              <a:rPr lang="en-IN" sz="2000" i="1" dirty="0">
                <a:latin typeface="Bahnschrift" panose="020B0502040204020203" pitchFamily="34" charset="0"/>
              </a:rPr>
              <a:t>final_df </a:t>
            </a:r>
            <a:r>
              <a:rPr lang="en-IN" sz="2000" dirty="0">
                <a:latin typeface="Bahnschrift" panose="020B0502040204020203" pitchFamily="34" charset="0"/>
              </a:rPr>
              <a:t>dataset.</a:t>
            </a:r>
          </a:p>
          <a:p>
            <a:pPr marL="285750" lvl="1" indent="-285750">
              <a:buFont typeface="Arial" panose="020B0604020202020204" pitchFamily="34" charset="0"/>
              <a:buChar char="•"/>
            </a:pPr>
            <a:r>
              <a:rPr lang="en-IN" sz="2000" dirty="0">
                <a:latin typeface="Bahnschrift" panose="020B0502040204020203" pitchFamily="34" charset="0"/>
              </a:rPr>
              <a:t>The main reason for this is the advantage of handling large data by the K-Means technique over the Hierarchical Technique.</a:t>
            </a:r>
          </a:p>
          <a:p>
            <a:pPr marL="285750" lvl="1" indent="-285750">
              <a:buFont typeface="Arial" panose="020B0604020202020204" pitchFamily="34" charset="0"/>
              <a:buChar char="•"/>
            </a:pPr>
            <a:r>
              <a:rPr lang="en-IN" sz="2000" dirty="0">
                <a:latin typeface="Bahnschrift" panose="020B0502040204020203" pitchFamily="34" charset="0"/>
              </a:rPr>
              <a:t>So, we have built a finalized K-Means model with K=3 and </a:t>
            </a:r>
            <a:r>
              <a:rPr lang="en-IN" sz="2000" i="1" dirty="0">
                <a:latin typeface="Bahnschrift" panose="020B0502040204020203" pitchFamily="34" charset="0"/>
              </a:rPr>
              <a:t>final_df </a:t>
            </a:r>
            <a:r>
              <a:rPr lang="en-IN" sz="2000" dirty="0">
                <a:latin typeface="Bahnschrift" panose="020B0502040204020203" pitchFamily="34" charset="0"/>
              </a:rPr>
              <a:t>dataset and then we have saved the model in the ‘</a:t>
            </a:r>
            <a:r>
              <a:rPr lang="en-IN" sz="2000" i="1" dirty="0">
                <a:latin typeface="Bahnschrift" panose="020B0502040204020203" pitchFamily="34" charset="0"/>
              </a:rPr>
              <a:t>.</a:t>
            </a:r>
            <a:r>
              <a:rPr lang="en-IN" sz="2000" b="1" i="1" dirty="0">
                <a:latin typeface="Bahnschrift" panose="020B0502040204020203" pitchFamily="34" charset="0"/>
              </a:rPr>
              <a:t>pkl</a:t>
            </a:r>
            <a:r>
              <a:rPr lang="en-IN" sz="2000" i="1" dirty="0">
                <a:latin typeface="Bahnschrift" panose="020B0502040204020203" pitchFamily="34" charset="0"/>
              </a:rPr>
              <a:t> </a:t>
            </a:r>
            <a:r>
              <a:rPr lang="en-IN" sz="2000" dirty="0">
                <a:latin typeface="Bahnschrift" panose="020B0502040204020203" pitchFamily="34" charset="0"/>
              </a:rPr>
              <a:t>’ extension using ‘</a:t>
            </a:r>
            <a:r>
              <a:rPr lang="en-IN" sz="2000" b="1" i="1" dirty="0">
                <a:latin typeface="Bahnschrift" panose="020B0502040204020203" pitchFamily="34" charset="0"/>
              </a:rPr>
              <a:t>dill</a:t>
            </a:r>
            <a:r>
              <a:rPr lang="en-IN" sz="2000" dirty="0">
                <a:latin typeface="Bahnschrift" panose="020B0502040204020203" pitchFamily="34" charset="0"/>
              </a:rPr>
              <a:t>’ for the deployment of the model.</a:t>
            </a:r>
            <a:endParaRPr lang="en-IN" sz="2000" i="1" dirty="0">
              <a:latin typeface="Bahnschrift" panose="020B0502040204020203" pitchFamily="34" charset="0"/>
            </a:endParaRPr>
          </a:p>
        </p:txBody>
      </p:sp>
    </p:spTree>
    <p:extLst>
      <p:ext uri="{BB962C8B-B14F-4D97-AF65-F5344CB8AC3E}">
        <p14:creationId xmlns:p14="http://schemas.microsoft.com/office/powerpoint/2010/main" val="24871996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61AB236E-285C-05AE-CD51-06F6ABAC4470}"/>
              </a:ext>
            </a:extLst>
          </p:cNvPr>
          <p:cNvSpPr txBox="1"/>
          <p:nvPr/>
        </p:nvSpPr>
        <p:spPr>
          <a:xfrm>
            <a:off x="0" y="151045"/>
            <a:ext cx="213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3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2E7E1B-3E7F-E9B8-DEF4-58AF4F56B5E1}"/>
              </a:ext>
            </a:extLst>
          </p:cNvPr>
          <p:cNvSpPr txBox="1"/>
          <p:nvPr/>
        </p:nvSpPr>
        <p:spPr>
          <a:xfrm>
            <a:off x="65988" y="973514"/>
            <a:ext cx="8943617" cy="5632311"/>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Bahnschrift" panose="020B0502040204020203" pitchFamily="34" charset="0"/>
              </a:rPr>
              <a:t>We have decided to go forward with the Kmeans model with K=3 as our final model.</a:t>
            </a:r>
          </a:p>
          <a:p>
            <a:pPr marL="285750" indent="-285750">
              <a:buFont typeface="Arial" panose="020B0604020202020204" pitchFamily="34" charset="0"/>
              <a:buChar char="•"/>
            </a:pPr>
            <a:r>
              <a:rPr lang="en-IN" sz="2000" dirty="0">
                <a:latin typeface="Bahnschrift" panose="020B0502040204020203" pitchFamily="34" charset="0"/>
              </a:rPr>
              <a:t>Now we need to deploy this model for the final user interface.</a:t>
            </a:r>
          </a:p>
          <a:p>
            <a:pPr marL="285750" indent="-285750">
              <a:buFont typeface="Arial" panose="020B0604020202020204" pitchFamily="34" charset="0"/>
              <a:buChar char="•"/>
            </a:pPr>
            <a:r>
              <a:rPr lang="en-IN" sz="2000" dirty="0">
                <a:latin typeface="Bahnschrift" panose="020B0502040204020203" pitchFamily="34" charset="0"/>
              </a:rPr>
              <a:t>We already dumped the model using the </a:t>
            </a:r>
            <a:r>
              <a:rPr lang="en-IN" sz="2000" b="1" i="1" dirty="0">
                <a:latin typeface="Bahnschrift" panose="020B0502040204020203" pitchFamily="34" charset="0"/>
              </a:rPr>
              <a:t>‘dill’</a:t>
            </a:r>
            <a:r>
              <a:rPr lang="en-IN" sz="2000" dirty="0">
                <a:latin typeface="Bahnschrift" panose="020B0502040204020203" pitchFamily="34" charset="0"/>
              </a:rPr>
              <a:t>  library for deployment purposes.</a:t>
            </a:r>
          </a:p>
          <a:p>
            <a:pPr marL="285750" indent="-285750">
              <a:buFont typeface="Arial" panose="020B0604020202020204" pitchFamily="34" charset="0"/>
              <a:buChar char="•"/>
            </a:pPr>
            <a:r>
              <a:rPr lang="en-IN" sz="2000" dirty="0">
                <a:latin typeface="Bahnschrift" panose="020B0502040204020203" pitchFamily="34" charset="0"/>
              </a:rPr>
              <a:t>We used the “STREAMLIT” library for the deployment of the model.</a:t>
            </a:r>
          </a:p>
          <a:p>
            <a:pPr marL="285750" indent="-285750">
              <a:buFont typeface="Arial" panose="020B0604020202020204" pitchFamily="34" charset="0"/>
              <a:buChar char="•"/>
            </a:pPr>
            <a:r>
              <a:rPr lang="en-IN" sz="2000" dirty="0">
                <a:latin typeface="Bahnschrift" panose="020B0502040204020203" pitchFamily="34" charset="0"/>
              </a:rPr>
              <a:t>We created a new Python file ‘</a:t>
            </a:r>
            <a:r>
              <a:rPr lang="en-IN" sz="2000" b="1" i="1" dirty="0">
                <a:latin typeface="Bahnschrift" panose="020B0502040204020203" pitchFamily="34" charset="0"/>
              </a:rPr>
              <a:t>app.py’ </a:t>
            </a:r>
            <a:r>
              <a:rPr lang="en-IN" sz="2000" dirty="0">
                <a:latin typeface="Bahnschrift" panose="020B0502040204020203" pitchFamily="34" charset="0"/>
              </a:rPr>
              <a:t>with the </a:t>
            </a:r>
            <a:r>
              <a:rPr lang="en-IN" sz="2000" b="1" i="1" dirty="0">
                <a:latin typeface="Bahnschrift" panose="020B0502040204020203" pitchFamily="34" charset="0"/>
              </a:rPr>
              <a:t>‘.</a:t>
            </a:r>
            <a:r>
              <a:rPr lang="en-IN" sz="2000" b="1" i="1" dirty="0" err="1">
                <a:latin typeface="Bahnschrift" panose="020B0502040204020203" pitchFamily="34" charset="0"/>
              </a:rPr>
              <a:t>py</a:t>
            </a:r>
            <a:r>
              <a:rPr lang="en-IN" sz="2000" b="1" i="1" dirty="0">
                <a:latin typeface="Bahnschrift" panose="020B0502040204020203" pitchFamily="34" charset="0"/>
              </a:rPr>
              <a:t>’ </a:t>
            </a:r>
            <a:r>
              <a:rPr lang="en-IN" sz="2000" dirty="0">
                <a:latin typeface="Bahnschrift" panose="020B0502040204020203" pitchFamily="34" charset="0"/>
              </a:rPr>
              <a:t>extension.</a:t>
            </a:r>
          </a:p>
          <a:p>
            <a:pPr marL="285750" indent="-285750">
              <a:buFont typeface="Arial" panose="020B0604020202020204" pitchFamily="34" charset="0"/>
              <a:buChar char="•"/>
            </a:pPr>
            <a:r>
              <a:rPr lang="en-IN" sz="2000" dirty="0">
                <a:latin typeface="Bahnschrift" panose="020B0502040204020203" pitchFamily="34" charset="0"/>
              </a:rPr>
              <a:t>Now we need to run the app using a command </a:t>
            </a:r>
          </a:p>
          <a:p>
            <a:r>
              <a:rPr lang="en-IN" sz="2000" dirty="0">
                <a:latin typeface="Bahnschrift" panose="020B0502040204020203" pitchFamily="34" charset="0"/>
              </a:rPr>
              <a:t>		</a:t>
            </a:r>
            <a:r>
              <a:rPr lang="en-IN" sz="2000" b="1" i="1" dirty="0">
                <a:latin typeface="Arial Black" panose="020B0A04020102020204" pitchFamily="34" charset="0"/>
              </a:rPr>
              <a:t>‘!streamlit run app.py’</a:t>
            </a:r>
          </a:p>
          <a:p>
            <a:pPr marL="285750" indent="-285750">
              <a:buFont typeface="Arial" panose="020B0604020202020204" pitchFamily="34" charset="0"/>
              <a:buChar char="•"/>
            </a:pPr>
            <a:r>
              <a:rPr lang="en-IN" sz="2000" dirty="0">
                <a:latin typeface="Bahnschrift" panose="020B0502040204020203" pitchFamily="34" charset="0"/>
              </a:rPr>
              <a:t>Before Writing the Code for the user interface we checked the mean value for all the countries within the same cluster.</a:t>
            </a:r>
          </a:p>
          <a:p>
            <a:pPr marL="285750" indent="-285750">
              <a:buFont typeface="Arial" panose="020B0604020202020204" pitchFamily="34" charset="0"/>
              <a:buChar char="•"/>
            </a:pPr>
            <a:r>
              <a:rPr lang="en-IN" sz="2000" dirty="0">
                <a:latin typeface="Bahnschrift" panose="020B0502040204020203" pitchFamily="34" charset="0"/>
              </a:rPr>
              <a:t>We used GDP and tourism Inbound and Outbound as measures to finalize the country’s Development Index.</a:t>
            </a:r>
          </a:p>
          <a:p>
            <a:pPr marL="285750" indent="-285750">
              <a:buFont typeface="Arial" panose="020B0604020202020204" pitchFamily="34" charset="0"/>
              <a:buChar char="•"/>
            </a:pPr>
            <a:r>
              <a:rPr lang="en-IN" sz="2000" dirty="0">
                <a:latin typeface="Bahnschrift" panose="020B0502040204020203" pitchFamily="34" charset="0"/>
              </a:rPr>
              <a:t>We then found that Clusters with Clustering id = 0 are Developed and Clustering id = 1 are Under Developed and Clustering id = 2 are Developing</a:t>
            </a:r>
          </a:p>
          <a:p>
            <a:pPr marL="285750" indent="-285750">
              <a:buFont typeface="Arial" panose="020B0604020202020204" pitchFamily="34" charset="0"/>
              <a:buChar char="•"/>
            </a:pPr>
            <a:r>
              <a:rPr lang="en-IN" sz="2000" dirty="0">
                <a:latin typeface="Bahnschrift" panose="020B0502040204020203" pitchFamily="34" charset="0"/>
              </a:rPr>
              <a:t>We then wrote a function such that, The user can give all the inputs and they will be taken as a ‘</a:t>
            </a:r>
            <a:r>
              <a:rPr lang="en-IN" sz="2000" b="1" i="1" dirty="0">
                <a:latin typeface="Bahnschrift" panose="020B0502040204020203" pitchFamily="34" charset="0"/>
              </a:rPr>
              <a:t>numpy array’ </a:t>
            </a:r>
            <a:r>
              <a:rPr lang="en-IN" sz="2000" dirty="0">
                <a:latin typeface="Bahnschrift" panose="020B0502040204020203" pitchFamily="34" charset="0"/>
              </a:rPr>
              <a:t>as input.</a:t>
            </a:r>
          </a:p>
          <a:p>
            <a:pPr marL="285750" indent="-285750">
              <a:buFont typeface="Arial" panose="020B0604020202020204" pitchFamily="34" charset="0"/>
              <a:buChar char="•"/>
            </a:pPr>
            <a:r>
              <a:rPr lang="en-IN" sz="2000" dirty="0">
                <a:latin typeface="Bahnschrift" panose="020B0502040204020203" pitchFamily="34" charset="0"/>
              </a:rPr>
              <a:t>Then the model will predict the Developing measure of a Country.</a:t>
            </a:r>
          </a:p>
        </p:txBody>
      </p:sp>
    </p:spTree>
    <p:extLst>
      <p:ext uri="{BB962C8B-B14F-4D97-AF65-F5344CB8AC3E}">
        <p14:creationId xmlns:p14="http://schemas.microsoft.com/office/powerpoint/2010/main" val="41271478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562404"/>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a:t>
            </a:r>
            <a:r>
              <a:rPr lang="en-IN" u="sng" dirty="0">
                <a:solidFill>
                  <a:srgbClr val="FF0000"/>
                </a:solidFill>
                <a:latin typeface="Eras Bold ITC" panose="020B0907030504020204" pitchFamily="34" charset="0"/>
              </a:rPr>
              <a:t>Deployment</a:t>
            </a: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a:t>
            </a:r>
          </a:p>
        </p:txBody>
      </p:sp>
      <p:pic>
        <p:nvPicPr>
          <p:cNvPr id="4" name="Picture 3">
            <a:extLst>
              <a:ext uri="{FF2B5EF4-FFF2-40B4-BE49-F238E27FC236}">
                <a16:creationId xmlns:a16="http://schemas.microsoft.com/office/drawing/2014/main" id="{9BB133CA-76F9-EFE7-2C31-7B8F9C130C1D}"/>
              </a:ext>
            </a:extLst>
          </p:cNvPr>
          <p:cNvPicPr>
            <a:picLocks noChangeAspect="1"/>
          </p:cNvPicPr>
          <p:nvPr/>
        </p:nvPicPr>
        <p:blipFill>
          <a:blip r:embed="rId4"/>
          <a:stretch>
            <a:fillRect/>
          </a:stretch>
        </p:blipFill>
        <p:spPr>
          <a:xfrm>
            <a:off x="0" y="952500"/>
            <a:ext cx="9144000" cy="5905500"/>
          </a:xfrm>
          <a:prstGeom prst="rect">
            <a:avLst/>
          </a:prstGeom>
        </p:spPr>
      </p:pic>
    </p:spTree>
    <p:extLst>
      <p:ext uri="{BB962C8B-B14F-4D97-AF65-F5344CB8AC3E}">
        <p14:creationId xmlns:p14="http://schemas.microsoft.com/office/powerpoint/2010/main" val="38271791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562404"/>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a:t>
            </a:r>
            <a:r>
              <a:rPr lang="en-IN" u="sng" dirty="0">
                <a:solidFill>
                  <a:srgbClr val="FF0000"/>
                </a:solidFill>
                <a:latin typeface="Eras Bold ITC" panose="020B0907030504020204" pitchFamily="34" charset="0"/>
              </a:rPr>
              <a:t>Deployment</a:t>
            </a: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a:t>
            </a:r>
          </a:p>
        </p:txBody>
      </p:sp>
      <p:pic>
        <p:nvPicPr>
          <p:cNvPr id="5" name="Picture 4">
            <a:extLst>
              <a:ext uri="{FF2B5EF4-FFF2-40B4-BE49-F238E27FC236}">
                <a16:creationId xmlns:a16="http://schemas.microsoft.com/office/drawing/2014/main" id="{B0ED2B73-A5E5-53C3-0BC5-ED22CD0FB661}"/>
              </a:ext>
            </a:extLst>
          </p:cNvPr>
          <p:cNvPicPr>
            <a:picLocks noChangeAspect="1"/>
          </p:cNvPicPr>
          <p:nvPr/>
        </p:nvPicPr>
        <p:blipFill>
          <a:blip r:embed="rId4"/>
          <a:stretch>
            <a:fillRect/>
          </a:stretch>
        </p:blipFill>
        <p:spPr>
          <a:xfrm>
            <a:off x="0" y="870180"/>
            <a:ext cx="9144000" cy="5987819"/>
          </a:xfrm>
          <a:prstGeom prst="rect">
            <a:avLst/>
          </a:prstGeom>
        </p:spPr>
      </p:pic>
    </p:spTree>
    <p:extLst>
      <p:ext uri="{BB962C8B-B14F-4D97-AF65-F5344CB8AC3E}">
        <p14:creationId xmlns:p14="http://schemas.microsoft.com/office/powerpoint/2010/main" val="530029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562404"/>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a:t>
            </a:r>
            <a:r>
              <a:rPr lang="en-IN" u="sng" dirty="0">
                <a:solidFill>
                  <a:srgbClr val="FF0000"/>
                </a:solidFill>
                <a:latin typeface="Eras Bold ITC" panose="020B0907030504020204" pitchFamily="34" charset="0"/>
              </a:rPr>
              <a:t>Deployment</a:t>
            </a: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a:t>
            </a:r>
          </a:p>
        </p:txBody>
      </p:sp>
      <p:pic>
        <p:nvPicPr>
          <p:cNvPr id="5" name="Picture 4">
            <a:extLst>
              <a:ext uri="{FF2B5EF4-FFF2-40B4-BE49-F238E27FC236}">
                <a16:creationId xmlns:a16="http://schemas.microsoft.com/office/drawing/2014/main" id="{3552AA16-C63D-DDBB-81BA-12A2BF86D37D}"/>
              </a:ext>
            </a:extLst>
          </p:cNvPr>
          <p:cNvPicPr>
            <a:picLocks noChangeAspect="1"/>
          </p:cNvPicPr>
          <p:nvPr/>
        </p:nvPicPr>
        <p:blipFill>
          <a:blip r:embed="rId4"/>
          <a:stretch>
            <a:fillRect/>
          </a:stretch>
        </p:blipFill>
        <p:spPr>
          <a:xfrm>
            <a:off x="0" y="1422869"/>
            <a:ext cx="9144000" cy="4503405"/>
          </a:xfrm>
          <a:prstGeom prst="rect">
            <a:avLst/>
          </a:prstGeom>
        </p:spPr>
      </p:pic>
    </p:spTree>
    <p:extLst>
      <p:ext uri="{BB962C8B-B14F-4D97-AF65-F5344CB8AC3E}">
        <p14:creationId xmlns:p14="http://schemas.microsoft.com/office/powerpoint/2010/main" val="37268120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562404"/>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#CODE for </a:t>
            </a:r>
            <a:r>
              <a:rPr lang="en-IN" u="sng" dirty="0">
                <a:solidFill>
                  <a:srgbClr val="FF0000"/>
                </a:solidFill>
                <a:latin typeface="Eras Bold ITC" panose="020B0907030504020204" pitchFamily="34" charset="0"/>
              </a:rPr>
              <a:t>Deployment</a:t>
            </a: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a:t>
            </a:r>
          </a:p>
        </p:txBody>
      </p:sp>
      <p:pic>
        <p:nvPicPr>
          <p:cNvPr id="5" name="Picture 4">
            <a:extLst>
              <a:ext uri="{FF2B5EF4-FFF2-40B4-BE49-F238E27FC236}">
                <a16:creationId xmlns:a16="http://schemas.microsoft.com/office/drawing/2014/main" id="{911FEBE1-39F9-3D93-4FA5-3B71D1BB314D}"/>
              </a:ext>
            </a:extLst>
          </p:cNvPr>
          <p:cNvPicPr>
            <a:picLocks noChangeAspect="1"/>
          </p:cNvPicPr>
          <p:nvPr/>
        </p:nvPicPr>
        <p:blipFill>
          <a:blip r:embed="rId4"/>
          <a:stretch>
            <a:fillRect/>
          </a:stretch>
        </p:blipFill>
        <p:spPr>
          <a:xfrm>
            <a:off x="0" y="1621139"/>
            <a:ext cx="9144000" cy="4237892"/>
          </a:xfrm>
          <a:prstGeom prst="rect">
            <a:avLst/>
          </a:prstGeom>
        </p:spPr>
      </p:pic>
    </p:spTree>
    <p:extLst>
      <p:ext uri="{BB962C8B-B14F-4D97-AF65-F5344CB8AC3E}">
        <p14:creationId xmlns:p14="http://schemas.microsoft.com/office/powerpoint/2010/main" val="3629564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003A0426-2236-112B-697E-35F0F05CBAAA}"/>
              </a:ext>
            </a:extLst>
          </p:cNvPr>
          <p:cNvSpPr txBox="1"/>
          <p:nvPr/>
        </p:nvSpPr>
        <p:spPr>
          <a:xfrm>
            <a:off x="0" y="0"/>
            <a:ext cx="4572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3349BA44-8E10-2976-1BCA-EE759742782E}"/>
              </a:ext>
            </a:extLst>
          </p:cNvPr>
          <p:cNvSpPr txBox="1"/>
          <p:nvPr/>
        </p:nvSpPr>
        <p:spPr>
          <a:xfrm>
            <a:off x="0" y="1124808"/>
            <a:ext cx="464820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#Output after </a:t>
            </a:r>
            <a:r>
              <a:rPr lang="en-IN" u="sng" dirty="0">
                <a:solidFill>
                  <a:srgbClr val="FF0000"/>
                </a:solidFill>
                <a:latin typeface="Eras Bold ITC" panose="020B0907030504020204" pitchFamily="34" charset="0"/>
              </a:rPr>
              <a:t>Deployment</a:t>
            </a:r>
            <a:r>
              <a:rPr kumimoji="0" lang="en-IN" sz="1400" b="0" i="0" u="sng" strike="noStrike" kern="0" cap="none" spc="0" normalizeH="0" baseline="0" noProof="0" dirty="0">
                <a:ln>
                  <a:noFill/>
                </a:ln>
                <a:solidFill>
                  <a:srgbClr val="FF0000"/>
                </a:solidFill>
                <a:effectLst/>
                <a:uLnTx/>
                <a:uFillTx/>
                <a:latin typeface="Eras Bold ITC" panose="020B0907030504020204" pitchFamily="34" charset="0"/>
                <a:cs typeface="Arial"/>
                <a:sym typeface="Arial"/>
              </a:rPr>
              <a:t>.</a:t>
            </a:r>
          </a:p>
        </p:txBody>
      </p:sp>
      <p:pic>
        <p:nvPicPr>
          <p:cNvPr id="4" name="Picture 3">
            <a:extLst>
              <a:ext uri="{FF2B5EF4-FFF2-40B4-BE49-F238E27FC236}">
                <a16:creationId xmlns:a16="http://schemas.microsoft.com/office/drawing/2014/main" id="{0EB6881F-CF84-217B-8FB3-41D415CA19D5}"/>
              </a:ext>
            </a:extLst>
          </p:cNvPr>
          <p:cNvPicPr>
            <a:picLocks noChangeAspect="1"/>
          </p:cNvPicPr>
          <p:nvPr/>
        </p:nvPicPr>
        <p:blipFill>
          <a:blip r:embed="rId4"/>
          <a:stretch>
            <a:fillRect/>
          </a:stretch>
        </p:blipFill>
        <p:spPr>
          <a:xfrm>
            <a:off x="0" y="1432585"/>
            <a:ext cx="9144000" cy="4572000"/>
          </a:xfrm>
          <a:prstGeom prst="rect">
            <a:avLst/>
          </a:prstGeom>
        </p:spPr>
      </p:pic>
    </p:spTree>
    <p:extLst>
      <p:ext uri="{BB962C8B-B14F-4D97-AF65-F5344CB8AC3E}">
        <p14:creationId xmlns:p14="http://schemas.microsoft.com/office/powerpoint/2010/main" val="22121524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
          <p:cNvSpPr txBox="1"/>
          <p:nvPr/>
        </p:nvSpPr>
        <p:spPr>
          <a:xfrm>
            <a:off x="1354237" y="2367191"/>
            <a:ext cx="6435525" cy="21236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4400" b="1" i="0" u="sng" strike="noStrike" cap="none" dirty="0">
                <a:solidFill>
                  <a:schemeClr val="accent1">
                    <a:lumMod val="50000"/>
                  </a:schemeClr>
                </a:solidFill>
                <a:latin typeface="Agency FB" panose="020B0503020202020204" pitchFamily="34" charset="0"/>
                <a:sym typeface="Arial"/>
              </a:rPr>
              <a:t>Exploratory Data Analysis (EDA) and </a:t>
            </a:r>
            <a:endParaRPr sz="4400" b="1" i="0" u="sng" strike="noStrike" cap="none" dirty="0">
              <a:solidFill>
                <a:schemeClr val="accent1">
                  <a:lumMod val="50000"/>
                </a:schemeClr>
              </a:solidFill>
              <a:latin typeface="Agency FB" panose="020B0503020202020204" pitchFamily="34" charset="0"/>
              <a:sym typeface="Arial"/>
            </a:endParaRPr>
          </a:p>
          <a:p>
            <a:pPr marL="0" marR="0" lvl="0" indent="0" algn="l" rtl="0">
              <a:lnSpc>
                <a:spcPct val="100000"/>
              </a:lnSpc>
              <a:spcBef>
                <a:spcPts val="0"/>
              </a:spcBef>
              <a:spcAft>
                <a:spcPts val="0"/>
              </a:spcAft>
              <a:buClr>
                <a:srgbClr val="000000"/>
              </a:buClr>
              <a:buSzPts val="2800"/>
              <a:buFont typeface="Arial"/>
              <a:buNone/>
            </a:pPr>
            <a:r>
              <a:rPr lang="en-US" sz="4400" b="1" i="0" u="sng" strike="noStrike" cap="none" dirty="0">
                <a:solidFill>
                  <a:schemeClr val="accent1">
                    <a:lumMod val="50000"/>
                  </a:schemeClr>
                </a:solidFill>
                <a:latin typeface="Agency FB" panose="020B0503020202020204" pitchFamily="34" charset="0"/>
                <a:sym typeface="Arial"/>
              </a:rPr>
              <a:t>Feature Engineering</a:t>
            </a:r>
            <a:endParaRPr sz="4400" b="1" i="0" u="sng" strike="noStrike" cap="none" dirty="0">
              <a:solidFill>
                <a:schemeClr val="accent1">
                  <a:lumMod val="50000"/>
                </a:schemeClr>
              </a:solidFill>
              <a:latin typeface="Agency FB" panose="020B0503020202020204" pitchFamily="34" charset="0"/>
              <a:sym typeface="Arial"/>
            </a:endParaRPr>
          </a:p>
        </p:txBody>
      </p:sp>
      <p:pic>
        <p:nvPicPr>
          <p:cNvPr id="356" name="Google Shape;356;p4"/>
          <p:cNvPicPr preferRelativeResize="0"/>
          <p:nvPr/>
        </p:nvPicPr>
        <p:blipFill rotWithShape="1">
          <a:blip r:embed="rId3">
            <a:alphaModFix/>
          </a:blip>
          <a:srcRect/>
          <a:stretch/>
        </p:blipFill>
        <p:spPr>
          <a:xfrm>
            <a:off x="7885012" y="157395"/>
            <a:ext cx="1187051" cy="411359"/>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61AB236E-285C-05AE-CD51-06F6ABAC4470}"/>
              </a:ext>
            </a:extLst>
          </p:cNvPr>
          <p:cNvSpPr txBox="1"/>
          <p:nvPr/>
        </p:nvSpPr>
        <p:spPr>
          <a:xfrm>
            <a:off x="0" y="-11517"/>
            <a:ext cx="213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3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2E7E1B-3E7F-E9B8-DEF4-58AF4F56B5E1}"/>
              </a:ext>
            </a:extLst>
          </p:cNvPr>
          <p:cNvSpPr txBox="1"/>
          <p:nvPr/>
        </p:nvSpPr>
        <p:spPr>
          <a:xfrm>
            <a:off x="-1" y="596150"/>
            <a:ext cx="48672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What we have done in Deployment Code?:</a:t>
            </a:r>
          </a:p>
        </p:txBody>
      </p:sp>
      <p:sp>
        <p:nvSpPr>
          <p:cNvPr id="4" name="TextBox 3">
            <a:extLst>
              <a:ext uri="{FF2B5EF4-FFF2-40B4-BE49-F238E27FC236}">
                <a16:creationId xmlns:a16="http://schemas.microsoft.com/office/drawing/2014/main" id="{39973E11-A649-AE20-5D24-340B3B6D3A51}"/>
              </a:ext>
            </a:extLst>
          </p:cNvPr>
          <p:cNvSpPr txBox="1"/>
          <p:nvPr/>
        </p:nvSpPr>
        <p:spPr>
          <a:xfrm>
            <a:off x="0" y="1394465"/>
            <a:ext cx="8773935" cy="1754326"/>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First we imported all the necessary libraries such as streamlit, numpy, dill etc.,</a:t>
            </a:r>
          </a:p>
          <a:p>
            <a:pPr marL="285750" indent="-285750">
              <a:buFont typeface="Arial" panose="020B0604020202020204" pitchFamily="34" charset="0"/>
              <a:buChar char="•"/>
            </a:pPr>
            <a:r>
              <a:rPr lang="en-IN" sz="1800" dirty="0">
                <a:latin typeface="Bahnschrift" panose="020B0502040204020203" pitchFamily="34" charset="0"/>
              </a:rPr>
              <a:t>Then we created the text input boxes for all the necessary inputs and labelled them proper instructions on what to give as inputs.</a:t>
            </a:r>
          </a:p>
          <a:p>
            <a:pPr marL="285750" indent="-285750">
              <a:buFont typeface="Arial" panose="020B0604020202020204" pitchFamily="34" charset="0"/>
              <a:buChar char="•"/>
            </a:pPr>
            <a:r>
              <a:rPr lang="en-IN" sz="1800" dirty="0">
                <a:latin typeface="Bahnschrift" panose="020B0502040204020203" pitchFamily="34" charset="0"/>
              </a:rPr>
              <a:t>Since we used 22 features while building our model, we built 22 input fields in our interface.</a:t>
            </a:r>
          </a:p>
          <a:p>
            <a:pPr marL="285750" indent="-285750">
              <a:buFont typeface="Arial" panose="020B0604020202020204" pitchFamily="34" charset="0"/>
              <a:buChar char="•"/>
            </a:pPr>
            <a:r>
              <a:rPr lang="en-IN" sz="1800" dirty="0">
                <a:latin typeface="Bahnschrift" panose="020B0502040204020203" pitchFamily="34" charset="0"/>
              </a:rPr>
              <a:t>Then we created a button </a:t>
            </a:r>
            <a:r>
              <a:rPr lang="en-IN" sz="1800" b="1" i="1" dirty="0">
                <a:latin typeface="Bahnschrift" panose="020B0502040204020203" pitchFamily="34" charset="0"/>
              </a:rPr>
              <a:t>‘Predict’</a:t>
            </a:r>
            <a:r>
              <a:rPr lang="en-IN" sz="1800" dirty="0">
                <a:latin typeface="Bahnschrift" panose="020B0502040204020203" pitchFamily="34" charset="0"/>
              </a:rPr>
              <a:t> , to get the results.</a:t>
            </a:r>
          </a:p>
        </p:txBody>
      </p:sp>
      <p:sp>
        <p:nvSpPr>
          <p:cNvPr id="5" name="TextBox 4">
            <a:extLst>
              <a:ext uri="{FF2B5EF4-FFF2-40B4-BE49-F238E27FC236}">
                <a16:creationId xmlns:a16="http://schemas.microsoft.com/office/drawing/2014/main" id="{0750C15D-EBDE-C7E9-F0A4-13F2BB99BB5B}"/>
              </a:ext>
            </a:extLst>
          </p:cNvPr>
          <p:cNvSpPr txBox="1"/>
          <p:nvPr/>
        </p:nvSpPr>
        <p:spPr>
          <a:xfrm>
            <a:off x="0" y="994355"/>
            <a:ext cx="4374037" cy="400110"/>
          </a:xfrm>
          <a:prstGeom prst="rect">
            <a:avLst/>
          </a:prstGeom>
          <a:noFill/>
        </p:spPr>
        <p:txBody>
          <a:bodyPr wrap="square" rtlCol="0">
            <a:spAutoFit/>
          </a:bodyPr>
          <a:lstStyle/>
          <a:p>
            <a:r>
              <a:rPr lang="en-IN" sz="2000" b="1" u="sng" dirty="0">
                <a:solidFill>
                  <a:schemeClr val="accent5">
                    <a:lumMod val="75000"/>
                  </a:schemeClr>
                </a:solidFill>
                <a:latin typeface="HP Simplified" panose="020B0604020204020204" pitchFamily="34" charset="0"/>
              </a:rPr>
              <a:t>What User can see?:</a:t>
            </a:r>
          </a:p>
        </p:txBody>
      </p:sp>
      <p:sp>
        <p:nvSpPr>
          <p:cNvPr id="8" name="TextBox 7">
            <a:extLst>
              <a:ext uri="{FF2B5EF4-FFF2-40B4-BE49-F238E27FC236}">
                <a16:creationId xmlns:a16="http://schemas.microsoft.com/office/drawing/2014/main" id="{B101A9E0-7376-F946-FACE-DA1077C87BAC}"/>
              </a:ext>
            </a:extLst>
          </p:cNvPr>
          <p:cNvSpPr txBox="1"/>
          <p:nvPr/>
        </p:nvSpPr>
        <p:spPr>
          <a:xfrm>
            <a:off x="0" y="3242821"/>
            <a:ext cx="5844618" cy="400110"/>
          </a:xfrm>
          <a:prstGeom prst="rect">
            <a:avLst/>
          </a:prstGeom>
          <a:noFill/>
        </p:spPr>
        <p:txBody>
          <a:bodyPr wrap="square" rtlCol="0">
            <a:spAutoFit/>
          </a:bodyPr>
          <a:lstStyle/>
          <a:p>
            <a:r>
              <a:rPr lang="en-IN" sz="2000" b="1" u="sng" dirty="0">
                <a:solidFill>
                  <a:schemeClr val="accent5">
                    <a:lumMod val="75000"/>
                  </a:schemeClr>
                </a:solidFill>
                <a:latin typeface="HP Simplified" panose="020B0604020204020204" pitchFamily="34" charset="0"/>
              </a:rPr>
              <a:t>What happens in the backend?:</a:t>
            </a:r>
          </a:p>
        </p:txBody>
      </p:sp>
      <p:sp>
        <p:nvSpPr>
          <p:cNvPr id="9" name="TextBox 8">
            <a:extLst>
              <a:ext uri="{FF2B5EF4-FFF2-40B4-BE49-F238E27FC236}">
                <a16:creationId xmlns:a16="http://schemas.microsoft.com/office/drawing/2014/main" id="{F7D46E30-E5EE-64C4-49DF-783A8012BDFE}"/>
              </a:ext>
            </a:extLst>
          </p:cNvPr>
          <p:cNvSpPr txBox="1"/>
          <p:nvPr/>
        </p:nvSpPr>
        <p:spPr>
          <a:xfrm>
            <a:off x="160256" y="3685880"/>
            <a:ext cx="8917756" cy="2862322"/>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We created a function called </a:t>
            </a:r>
            <a:r>
              <a:rPr lang="en-IN" sz="1800" b="1" dirty="0">
                <a:latin typeface="Bahnschrift" panose="020B0502040204020203" pitchFamily="34" charset="0"/>
              </a:rPr>
              <a:t>‘Cluster_prediction’ </a:t>
            </a:r>
            <a:r>
              <a:rPr lang="en-IN" sz="1800" dirty="0">
                <a:latin typeface="Bahnschrift" panose="020B0502040204020203" pitchFamily="34" charset="0"/>
              </a:rPr>
              <a:t>which takes the data as input in the form of 2-D numpy array.</a:t>
            </a:r>
          </a:p>
          <a:p>
            <a:pPr marL="285750" indent="-285750">
              <a:buFont typeface="Arial" panose="020B0604020202020204" pitchFamily="34" charset="0"/>
              <a:buChar char="•"/>
            </a:pPr>
            <a:r>
              <a:rPr lang="en-IN" sz="1800" dirty="0">
                <a:latin typeface="Bahnschrift" panose="020B0502040204020203" pitchFamily="34" charset="0"/>
              </a:rPr>
              <a:t>Then these data will be </a:t>
            </a:r>
            <a:r>
              <a:rPr lang="en-IN" sz="1800" b="1" dirty="0">
                <a:latin typeface="Bahnschrift" panose="020B0502040204020203" pitchFamily="34" charset="0"/>
              </a:rPr>
              <a:t>‘Normalized’ </a:t>
            </a:r>
            <a:r>
              <a:rPr lang="en-IN" sz="1800" dirty="0">
                <a:latin typeface="Bahnschrift" panose="020B0502040204020203" pitchFamily="34" charset="0"/>
              </a:rPr>
              <a:t>using </a:t>
            </a:r>
            <a:r>
              <a:rPr lang="en-IN" sz="1800" b="1" i="1" dirty="0">
                <a:latin typeface="Bahnschrift" panose="020B0502040204020203" pitchFamily="34" charset="0"/>
              </a:rPr>
              <a:t>MinMaxScaler() </a:t>
            </a:r>
            <a:r>
              <a:rPr lang="en-IN" sz="1800" dirty="0">
                <a:latin typeface="Bahnschrift" panose="020B0502040204020203" pitchFamily="34" charset="0"/>
              </a:rPr>
              <a:t>method.</a:t>
            </a:r>
          </a:p>
          <a:p>
            <a:pPr marL="285750" indent="-285750">
              <a:buFont typeface="Arial" panose="020B0604020202020204" pitchFamily="34" charset="0"/>
              <a:buChar char="•"/>
            </a:pPr>
            <a:r>
              <a:rPr lang="en-IN" sz="1800" dirty="0">
                <a:latin typeface="Bahnschrift" panose="020B0502040204020203" pitchFamily="34" charset="0"/>
              </a:rPr>
              <a:t>We did this because, the data on which we build the model has normalized data.</a:t>
            </a:r>
          </a:p>
          <a:p>
            <a:pPr marL="285750" indent="-285750">
              <a:buFont typeface="Arial" panose="020B0604020202020204" pitchFamily="34" charset="0"/>
              <a:buChar char="•"/>
            </a:pPr>
            <a:r>
              <a:rPr lang="en-IN" sz="1800" dirty="0">
                <a:latin typeface="Bahnschrift" panose="020B0502040204020203" pitchFamily="34" charset="0"/>
              </a:rPr>
              <a:t>Now we load the pre dumped model to access the pre build model.</a:t>
            </a:r>
          </a:p>
          <a:p>
            <a:pPr marL="285750" indent="-285750">
              <a:buFont typeface="Arial" panose="020B0604020202020204" pitchFamily="34" charset="0"/>
              <a:buChar char="•"/>
            </a:pPr>
            <a:r>
              <a:rPr lang="en-IN" sz="1800" dirty="0">
                <a:latin typeface="Bahnschrift" panose="020B0502040204020203" pitchFamily="34" charset="0"/>
              </a:rPr>
              <a:t>We then pass this data into the loaded model, and store the result in a form of list.</a:t>
            </a:r>
          </a:p>
          <a:p>
            <a:pPr marL="285750" indent="-285750">
              <a:buFont typeface="Arial" panose="020B0604020202020204" pitchFamily="34" charset="0"/>
              <a:buChar char="•"/>
            </a:pPr>
            <a:r>
              <a:rPr lang="en-IN" sz="1800" dirty="0">
                <a:latin typeface="Bahnschrift" panose="020B0502040204020203" pitchFamily="34" charset="0"/>
              </a:rPr>
              <a:t>We then wrote a conditional code, such that if the result is </a:t>
            </a:r>
            <a:r>
              <a:rPr lang="en-IN" sz="1800" b="1" dirty="0">
                <a:latin typeface="Bahnschrift" panose="020B0502040204020203" pitchFamily="34" charset="0"/>
              </a:rPr>
              <a:t>‘0’ </a:t>
            </a:r>
            <a:r>
              <a:rPr lang="en-IN" sz="1800" dirty="0">
                <a:latin typeface="Bahnschrift" panose="020B0502040204020203" pitchFamily="34" charset="0"/>
              </a:rPr>
              <a:t>function returns a String </a:t>
            </a:r>
            <a:r>
              <a:rPr lang="en-IN" sz="1800" b="1" dirty="0">
                <a:latin typeface="Bahnschrift" panose="020B0502040204020203" pitchFamily="34" charset="0"/>
              </a:rPr>
              <a:t>'DEVELOPED COUNTRY’ .</a:t>
            </a:r>
          </a:p>
          <a:p>
            <a:pPr marL="285750" indent="-285750">
              <a:buFont typeface="Arial" panose="020B0604020202020204" pitchFamily="34" charset="0"/>
              <a:buChar char="•"/>
            </a:pPr>
            <a:r>
              <a:rPr lang="en-IN" sz="1800" dirty="0">
                <a:latin typeface="Bahnschrift" panose="020B0502040204020203" pitchFamily="34" charset="0"/>
              </a:rPr>
              <a:t>If the result is </a:t>
            </a:r>
            <a:r>
              <a:rPr lang="en-IN" sz="1800" b="1" dirty="0">
                <a:latin typeface="Bahnschrift" panose="020B0502040204020203" pitchFamily="34" charset="0"/>
              </a:rPr>
              <a:t>‘1’ </a:t>
            </a:r>
            <a:r>
              <a:rPr lang="en-IN" sz="1800" dirty="0">
                <a:latin typeface="Bahnschrift" panose="020B0502040204020203" pitchFamily="34" charset="0"/>
              </a:rPr>
              <a:t> then it returns a string </a:t>
            </a:r>
            <a:r>
              <a:rPr lang="en-IN" sz="1800" b="1" dirty="0">
                <a:latin typeface="Bahnschrift" panose="020B0502040204020203" pitchFamily="34" charset="0"/>
              </a:rPr>
              <a:t>'UNDER DEVELOPED COUNTRY’</a:t>
            </a:r>
            <a:r>
              <a:rPr lang="en-IN" sz="1800" dirty="0">
                <a:latin typeface="Bahnschrift" panose="020B0502040204020203" pitchFamily="34" charset="0"/>
              </a:rPr>
              <a:t> .</a:t>
            </a:r>
          </a:p>
          <a:p>
            <a:pPr marL="285750" indent="-285750">
              <a:buFont typeface="Arial" panose="020B0604020202020204" pitchFamily="34" charset="0"/>
              <a:buChar char="•"/>
            </a:pPr>
            <a:r>
              <a:rPr lang="en-IN" sz="1800" dirty="0">
                <a:latin typeface="Bahnschrift" panose="020B0502040204020203" pitchFamily="34" charset="0"/>
              </a:rPr>
              <a:t>Else it results a string </a:t>
            </a:r>
            <a:r>
              <a:rPr lang="en-IN" sz="1800" b="1" dirty="0">
                <a:latin typeface="Bahnschrift" panose="020B0502040204020203" pitchFamily="34" charset="0"/>
              </a:rPr>
              <a:t>'DEVELOPING COUNTRY’.</a:t>
            </a:r>
          </a:p>
        </p:txBody>
      </p:sp>
    </p:spTree>
    <p:extLst>
      <p:ext uri="{BB962C8B-B14F-4D97-AF65-F5344CB8AC3E}">
        <p14:creationId xmlns:p14="http://schemas.microsoft.com/office/powerpoint/2010/main" val="8094201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369"/>
        <p:cNvGrpSpPr/>
        <p:nvPr/>
      </p:nvGrpSpPr>
      <p:grpSpPr>
        <a:xfrm>
          <a:off x="0" y="0"/>
          <a:ext cx="0" cy="0"/>
          <a:chOff x="0" y="0"/>
          <a:chExt cx="0" cy="0"/>
        </a:xfrm>
      </p:grpSpPr>
      <p:pic>
        <p:nvPicPr>
          <p:cNvPr id="2" name="Google Shape;449;p15">
            <a:extLst>
              <a:ext uri="{FF2B5EF4-FFF2-40B4-BE49-F238E27FC236}">
                <a16:creationId xmlns:a16="http://schemas.microsoft.com/office/drawing/2014/main" id="{B9AC49A7-FEC7-466E-CAC0-B5D75E68855F}"/>
              </a:ext>
            </a:extLst>
          </p:cNvPr>
          <p:cNvPicPr preferRelativeResize="0"/>
          <p:nvPr/>
        </p:nvPicPr>
        <p:blipFill rotWithShape="1">
          <a:blip r:embed="rId3">
            <a:alphaModFix/>
          </a:blip>
          <a:srcRect/>
          <a:stretch/>
        </p:blipFill>
        <p:spPr>
          <a:xfrm>
            <a:off x="7822554" y="151045"/>
            <a:ext cx="1187051" cy="411359"/>
          </a:xfrm>
          <a:prstGeom prst="rect">
            <a:avLst/>
          </a:prstGeom>
          <a:noFill/>
          <a:ln>
            <a:noFill/>
          </a:ln>
        </p:spPr>
      </p:pic>
      <p:sp>
        <p:nvSpPr>
          <p:cNvPr id="6" name="TextBox 5">
            <a:extLst>
              <a:ext uri="{FF2B5EF4-FFF2-40B4-BE49-F238E27FC236}">
                <a16:creationId xmlns:a16="http://schemas.microsoft.com/office/drawing/2014/main" id="{61AB236E-285C-05AE-CD51-06F6ABAC4470}"/>
              </a:ext>
            </a:extLst>
          </p:cNvPr>
          <p:cNvSpPr txBox="1"/>
          <p:nvPr/>
        </p:nvSpPr>
        <p:spPr>
          <a:xfrm>
            <a:off x="0" y="-11517"/>
            <a:ext cx="21336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sng" strike="noStrike" kern="0" cap="none" spc="0" normalizeH="0" baseline="0" noProof="0" dirty="0">
                <a:ln>
                  <a:noFill/>
                </a:ln>
                <a:solidFill>
                  <a:srgbClr val="70AD47">
                    <a:lumMod val="75000"/>
                  </a:srgbClr>
                </a:solidFill>
                <a:effectLst/>
                <a:uLnTx/>
                <a:uFillTx/>
                <a:latin typeface="Agency FB" panose="020B0503020202020204" pitchFamily="34" charset="0"/>
                <a:ea typeface="HP Simplified Jpan" panose="020B0500000000000000" pitchFamily="34" charset="-128"/>
                <a:cs typeface="Arial"/>
                <a:sym typeface="Arial"/>
              </a:rPr>
              <a:t>Deployment:</a:t>
            </a:r>
            <a:endParaRPr kumimoji="0" lang="en-IN" sz="3600" b="0" i="0" u="none" strike="noStrike" kern="0" cap="none" spc="0" normalizeH="0" baseline="0" noProof="0" dirty="0">
              <a:ln>
                <a:noFill/>
              </a:ln>
              <a:solidFill>
                <a:srgbClr val="000000"/>
              </a:solidFill>
              <a:effectLst/>
              <a:uLnTx/>
              <a:uFillTx/>
              <a:latin typeface="Arial"/>
              <a:cs typeface="Arial"/>
              <a:sym typeface="Arial"/>
            </a:endParaRPr>
          </a:p>
        </p:txBody>
      </p:sp>
      <p:sp>
        <p:nvSpPr>
          <p:cNvPr id="7" name="TextBox 6">
            <a:extLst>
              <a:ext uri="{FF2B5EF4-FFF2-40B4-BE49-F238E27FC236}">
                <a16:creationId xmlns:a16="http://schemas.microsoft.com/office/drawing/2014/main" id="{442E7E1B-3E7F-E9B8-DEF4-58AF4F56B5E1}"/>
              </a:ext>
            </a:extLst>
          </p:cNvPr>
          <p:cNvSpPr txBox="1"/>
          <p:nvPr/>
        </p:nvSpPr>
        <p:spPr>
          <a:xfrm>
            <a:off x="-1" y="596150"/>
            <a:ext cx="486727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000" b="1" i="0" u="sng" strike="noStrike" kern="0" cap="none" spc="0" normalizeH="0" baseline="0" noProof="0" dirty="0">
                <a:ln>
                  <a:noFill/>
                </a:ln>
                <a:solidFill>
                  <a:srgbClr val="ED7D31">
                    <a:lumMod val="75000"/>
                  </a:srgbClr>
                </a:solidFill>
                <a:effectLst/>
                <a:uLnTx/>
                <a:uFillTx/>
                <a:latin typeface="HP Simplified" panose="020B0604020204020204" pitchFamily="34" charset="0"/>
                <a:cs typeface="Arial"/>
                <a:sym typeface="Arial"/>
              </a:rPr>
              <a:t>What we have done in Deployment Code?:</a:t>
            </a:r>
          </a:p>
        </p:txBody>
      </p:sp>
      <p:sp>
        <p:nvSpPr>
          <p:cNvPr id="8" name="TextBox 7">
            <a:extLst>
              <a:ext uri="{FF2B5EF4-FFF2-40B4-BE49-F238E27FC236}">
                <a16:creationId xmlns:a16="http://schemas.microsoft.com/office/drawing/2014/main" id="{B101A9E0-7376-F946-FACE-DA1077C87BAC}"/>
              </a:ext>
            </a:extLst>
          </p:cNvPr>
          <p:cNvSpPr txBox="1"/>
          <p:nvPr/>
        </p:nvSpPr>
        <p:spPr>
          <a:xfrm>
            <a:off x="-1" y="1015519"/>
            <a:ext cx="5844618" cy="400110"/>
          </a:xfrm>
          <a:prstGeom prst="rect">
            <a:avLst/>
          </a:prstGeom>
          <a:noFill/>
        </p:spPr>
        <p:txBody>
          <a:bodyPr wrap="square" rtlCol="0">
            <a:spAutoFit/>
          </a:bodyPr>
          <a:lstStyle/>
          <a:p>
            <a:r>
              <a:rPr lang="en-IN" sz="2000" b="1" u="sng" dirty="0">
                <a:solidFill>
                  <a:schemeClr val="accent5">
                    <a:lumMod val="75000"/>
                  </a:schemeClr>
                </a:solidFill>
                <a:latin typeface="HP Simplified" panose="020B0604020204020204" pitchFamily="34" charset="0"/>
              </a:rPr>
              <a:t>What happens in the backend?:</a:t>
            </a:r>
          </a:p>
        </p:txBody>
      </p:sp>
      <p:sp>
        <p:nvSpPr>
          <p:cNvPr id="9" name="TextBox 8">
            <a:extLst>
              <a:ext uri="{FF2B5EF4-FFF2-40B4-BE49-F238E27FC236}">
                <a16:creationId xmlns:a16="http://schemas.microsoft.com/office/drawing/2014/main" id="{F7D46E30-E5EE-64C4-49DF-783A8012BDFE}"/>
              </a:ext>
            </a:extLst>
          </p:cNvPr>
          <p:cNvSpPr txBox="1"/>
          <p:nvPr/>
        </p:nvSpPr>
        <p:spPr>
          <a:xfrm>
            <a:off x="-1" y="1603927"/>
            <a:ext cx="8917756" cy="4247317"/>
          </a:xfrm>
          <a:prstGeom prst="rect">
            <a:avLst/>
          </a:prstGeom>
          <a:noFill/>
        </p:spPr>
        <p:txBody>
          <a:bodyPr wrap="square" rtlCol="0">
            <a:spAutoFit/>
          </a:bodyPr>
          <a:lstStyle/>
          <a:p>
            <a:pPr marL="285750" indent="-285750">
              <a:buFont typeface="Arial" panose="020B0604020202020204" pitchFamily="34" charset="0"/>
              <a:buChar char="•"/>
            </a:pPr>
            <a:r>
              <a:rPr lang="en-IN" sz="1800" dirty="0">
                <a:latin typeface="Bahnschrift" panose="020B0502040204020203" pitchFamily="34" charset="0"/>
              </a:rPr>
              <a:t>We already built a button </a:t>
            </a:r>
            <a:r>
              <a:rPr lang="en-IN" sz="1800" b="1" dirty="0">
                <a:latin typeface="Bahnschrift" panose="020B0502040204020203" pitchFamily="34" charset="0"/>
              </a:rPr>
              <a:t>‘</a:t>
            </a:r>
            <a:r>
              <a:rPr lang="en-IN" sz="1800" b="1" i="1" dirty="0">
                <a:latin typeface="Bahnschrift" panose="020B0502040204020203" pitchFamily="34" charset="0"/>
              </a:rPr>
              <a:t>Predict’ </a:t>
            </a:r>
            <a:r>
              <a:rPr lang="en-IN" sz="1800" dirty="0">
                <a:latin typeface="Bahnschrift" panose="020B0502040204020203" pitchFamily="34" charset="0"/>
              </a:rPr>
              <a:t>, when it is clicked it runs the function </a:t>
            </a:r>
            <a:r>
              <a:rPr lang="en-IN" sz="1800" b="1" dirty="0">
                <a:latin typeface="Bahnschrift" panose="020B0502040204020203" pitchFamily="34" charset="0"/>
              </a:rPr>
              <a:t>‘Cluster_Prediction’ </a:t>
            </a:r>
            <a:r>
              <a:rPr lang="en-IN" sz="1800" dirty="0">
                <a:latin typeface="Bahnschrift" panose="020B0502040204020203" pitchFamily="34" charset="0"/>
              </a:rPr>
              <a:t>with the data from all input fields taken as input for the function </a:t>
            </a:r>
            <a:r>
              <a:rPr lang="en-IN" sz="1800" b="1" dirty="0">
                <a:latin typeface="Bahnschrift" panose="020B0502040204020203" pitchFamily="34" charset="0"/>
              </a:rPr>
              <a:t>Cluster_prediction </a:t>
            </a:r>
            <a:r>
              <a:rPr lang="en-IN" sz="1800" dirty="0">
                <a:latin typeface="Bahnschrift" panose="020B0502040204020203" pitchFamily="34" charset="0"/>
              </a:rPr>
              <a:t>and stores the results in a variable called </a:t>
            </a:r>
            <a:r>
              <a:rPr lang="en-IN" sz="1800" b="1" dirty="0">
                <a:latin typeface="Bahnschrift" panose="020B0502040204020203" pitchFamily="34" charset="0"/>
              </a:rPr>
              <a:t>‘Predict’.</a:t>
            </a:r>
          </a:p>
          <a:p>
            <a:pPr marL="285750" indent="-285750">
              <a:buFont typeface="Arial" panose="020B0604020202020204" pitchFamily="34" charset="0"/>
              <a:buChar char="•"/>
            </a:pPr>
            <a:r>
              <a:rPr lang="en-IN" sz="1800" dirty="0">
                <a:latin typeface="Bahnschrift" panose="020B0502040204020203" pitchFamily="34" charset="0"/>
              </a:rPr>
              <a:t>We also adorned the output such that, each result appear in a different color.</a:t>
            </a:r>
          </a:p>
          <a:p>
            <a:pPr marL="285750" indent="-285750">
              <a:buFont typeface="Arial" panose="020B0604020202020204" pitchFamily="34" charset="0"/>
              <a:buChar char="•"/>
            </a:pPr>
            <a:endParaRPr lang="en-IN" sz="1800" dirty="0">
              <a:latin typeface="Bahnschrift" panose="020B0502040204020203" pitchFamily="34" charset="0"/>
            </a:endParaRPr>
          </a:p>
          <a:p>
            <a:pPr marL="285750" indent="-285750">
              <a:buFont typeface="Arial" panose="020B0604020202020204" pitchFamily="34" charset="0"/>
              <a:buChar char="•"/>
            </a:pPr>
            <a:r>
              <a:rPr lang="en-IN" sz="1800" dirty="0">
                <a:latin typeface="Bahnschrift" panose="020B0502040204020203" pitchFamily="34" charset="0"/>
              </a:rPr>
              <a:t>If model predicts </a:t>
            </a:r>
            <a:r>
              <a:rPr lang="en-IN" sz="1800" b="1" dirty="0">
                <a:latin typeface="Bahnschrift" panose="020B0502040204020203" pitchFamily="34" charset="0"/>
              </a:rPr>
              <a:t>‘0’ </a:t>
            </a:r>
            <a:r>
              <a:rPr lang="en-IN" sz="1800" dirty="0">
                <a:latin typeface="Bahnschrift" panose="020B0502040204020203" pitchFamily="34" charset="0"/>
              </a:rPr>
              <a:t>, the output after clicking </a:t>
            </a:r>
            <a:r>
              <a:rPr lang="en-IN" sz="1800" b="1" dirty="0">
                <a:latin typeface="Bahnschrift" panose="020B0502040204020203" pitchFamily="34" charset="0"/>
              </a:rPr>
              <a:t>‘</a:t>
            </a:r>
            <a:r>
              <a:rPr lang="en-IN" sz="1800" b="1" i="1" dirty="0">
                <a:latin typeface="Bahnschrift" panose="020B0502040204020203" pitchFamily="34" charset="0"/>
              </a:rPr>
              <a:t>Predict’ </a:t>
            </a:r>
            <a:r>
              <a:rPr lang="en-IN" sz="1800" dirty="0">
                <a:latin typeface="Bahnschrift" panose="020B0502040204020203" pitchFamily="34" charset="0"/>
              </a:rPr>
              <a:t> button will look like this</a:t>
            </a:r>
          </a:p>
          <a:p>
            <a:r>
              <a:rPr lang="en-IN" sz="1800" dirty="0">
                <a:latin typeface="Bahnschrift" panose="020B0502040204020203" pitchFamily="34" charset="0"/>
              </a:rPr>
              <a:t>		This is a </a:t>
            </a:r>
            <a:r>
              <a:rPr lang="en-IN" sz="1800" dirty="0">
                <a:solidFill>
                  <a:srgbClr val="00CC00"/>
                </a:solidFill>
                <a:latin typeface="Bahnschrift" panose="020B0502040204020203" pitchFamily="34" charset="0"/>
              </a:rPr>
              <a:t>Developed Country</a:t>
            </a:r>
            <a:r>
              <a:rPr lang="en-IN" sz="1800" dirty="0">
                <a:latin typeface="Bahnschrift" panose="020B0502040204020203" pitchFamily="34" charset="0"/>
              </a:rPr>
              <a:t>.</a:t>
            </a:r>
          </a:p>
          <a:p>
            <a:endParaRPr lang="en-IN" sz="1800" dirty="0">
              <a:latin typeface="Bahnschrift" panose="020B0502040204020203" pitchFamily="34" charset="0"/>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If model predicts </a:t>
            </a:r>
            <a:r>
              <a:rPr kumimoji="0" lang="en-IN" sz="1800" b="1"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‘1’ </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 the output after clicking </a:t>
            </a:r>
            <a:r>
              <a:rPr lang="en-IN" sz="1800" b="1" dirty="0">
                <a:latin typeface="Bahnschrift" panose="020B0502040204020203" pitchFamily="34" charset="0"/>
              </a:rPr>
              <a:t>‘</a:t>
            </a:r>
            <a:r>
              <a:rPr lang="en-IN" sz="1800" b="1" i="1" dirty="0">
                <a:latin typeface="Bahnschrift" panose="020B0502040204020203" pitchFamily="34" charset="0"/>
              </a:rPr>
              <a:t>Predict’  </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button will look like this</a:t>
            </a:r>
          </a:p>
          <a:p>
            <a:pPr lvl="1">
              <a:defRPr/>
            </a:pPr>
            <a:r>
              <a:rPr lang="en-IN" sz="1800" dirty="0">
                <a:latin typeface="Bahnschrift" panose="020B0502040204020203" pitchFamily="34" charset="0"/>
              </a:rPr>
              <a:t>		</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This is a </a:t>
            </a:r>
            <a:r>
              <a:rPr kumimoji="0" lang="en-IN" sz="1800" b="0" i="0" u="none" strike="noStrike" kern="0" cap="none" spc="0" normalizeH="0" baseline="0" noProof="0" dirty="0">
                <a:ln>
                  <a:noFill/>
                </a:ln>
                <a:solidFill>
                  <a:srgbClr val="FF0000"/>
                </a:solidFill>
                <a:effectLst/>
                <a:uLnTx/>
                <a:uFillTx/>
                <a:latin typeface="Bahnschrift" panose="020B0502040204020203" pitchFamily="34" charset="0"/>
                <a:cs typeface="Arial"/>
                <a:sym typeface="Arial"/>
              </a:rPr>
              <a:t>Under Developed Country</a:t>
            </a: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rPr>
              <a:t>.</a:t>
            </a:r>
          </a:p>
          <a:p>
            <a:pPr lvl="1">
              <a:defRPr/>
            </a:pPr>
            <a:endParaRPr kumimoji="0" lang="en-IN" sz="1800" b="0" i="0" u="none" strike="noStrike" kern="0" cap="none" spc="0" normalizeH="0" baseline="0" noProof="0" dirty="0">
              <a:ln>
                <a:noFill/>
              </a:ln>
              <a:solidFill>
                <a:srgbClr val="000000"/>
              </a:solidFill>
              <a:effectLst/>
              <a:uLnTx/>
              <a:uFillTx/>
              <a:latin typeface="Bahnschrift" panose="020B0502040204020203" pitchFamily="34" charset="0"/>
              <a:cs typeface="Arial"/>
              <a:sym typeface="Arial"/>
            </a:endParaRPr>
          </a:p>
          <a:p>
            <a:pPr marL="285750" indent="-285750">
              <a:buFont typeface="Arial" panose="020B0604020202020204" pitchFamily="34" charset="0"/>
              <a:buChar char="•"/>
            </a:pPr>
            <a:r>
              <a:rPr lang="en-IN" sz="1800" dirty="0">
                <a:latin typeface="Bahnschrift" panose="020B0502040204020203" pitchFamily="34" charset="0"/>
              </a:rPr>
              <a:t>If model predicts </a:t>
            </a:r>
            <a:r>
              <a:rPr lang="en-IN" sz="1800" b="1" dirty="0">
                <a:latin typeface="Bahnschrift" panose="020B0502040204020203" pitchFamily="34" charset="0"/>
              </a:rPr>
              <a:t>‘2’ </a:t>
            </a:r>
            <a:r>
              <a:rPr lang="en-IN" sz="1800" dirty="0">
                <a:latin typeface="Bahnschrift" panose="020B0502040204020203" pitchFamily="34" charset="0"/>
              </a:rPr>
              <a:t>, the output after clicking </a:t>
            </a:r>
            <a:r>
              <a:rPr lang="en-IN" sz="1800" b="1" dirty="0">
                <a:latin typeface="Bahnschrift" panose="020B0502040204020203" pitchFamily="34" charset="0"/>
              </a:rPr>
              <a:t>‘</a:t>
            </a:r>
            <a:r>
              <a:rPr lang="en-IN" sz="1800" b="1" i="1" dirty="0">
                <a:latin typeface="Bahnschrift" panose="020B0502040204020203" pitchFamily="34" charset="0"/>
              </a:rPr>
              <a:t>Predict’  </a:t>
            </a:r>
            <a:r>
              <a:rPr lang="en-IN" sz="1800" dirty="0">
                <a:latin typeface="Bahnschrift" panose="020B0502040204020203" pitchFamily="34" charset="0"/>
              </a:rPr>
              <a:t>button will look like this</a:t>
            </a:r>
          </a:p>
          <a:p>
            <a:r>
              <a:rPr lang="en-IN" sz="1800" dirty="0">
                <a:latin typeface="Bahnschrift" panose="020B0502040204020203" pitchFamily="34" charset="0"/>
              </a:rPr>
              <a:t>		This is a </a:t>
            </a:r>
            <a:r>
              <a:rPr lang="en-IN" sz="1800" dirty="0">
                <a:solidFill>
                  <a:srgbClr val="0070C0"/>
                </a:solidFill>
                <a:latin typeface="Bahnschrift" panose="020B0502040204020203" pitchFamily="34" charset="0"/>
              </a:rPr>
              <a:t>Developing Country</a:t>
            </a:r>
            <a:r>
              <a:rPr lang="en-IN" sz="1800" dirty="0">
                <a:latin typeface="Bahnschrift" panose="020B0502040204020203" pitchFamily="34" charset="0"/>
              </a:rPr>
              <a:t>.</a:t>
            </a:r>
          </a:p>
          <a:p>
            <a:endParaRPr lang="en-IN" sz="1800" dirty="0">
              <a:latin typeface="Bahnschrift" panose="020B0502040204020203" pitchFamily="34" charset="0"/>
            </a:endParaRPr>
          </a:p>
          <a:p>
            <a:pPr marL="285750" indent="-285750">
              <a:buFont typeface="Arial" panose="020B0604020202020204" pitchFamily="34" charset="0"/>
              <a:buChar char="•"/>
            </a:pPr>
            <a:endParaRPr lang="en-IN" sz="1800" dirty="0">
              <a:latin typeface="Bahnschrift" panose="020B0502040204020203" pitchFamily="34" charset="0"/>
            </a:endParaRPr>
          </a:p>
        </p:txBody>
      </p:sp>
    </p:spTree>
    <p:extLst>
      <p:ext uri="{BB962C8B-B14F-4D97-AF65-F5344CB8AC3E}">
        <p14:creationId xmlns:p14="http://schemas.microsoft.com/office/powerpoint/2010/main" val="17353489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5"/>
          <p:cNvSpPr txBox="1"/>
          <p:nvPr/>
        </p:nvSpPr>
        <p:spPr>
          <a:xfrm>
            <a:off x="0" y="3137647"/>
            <a:ext cx="9143999"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800"/>
              <a:buFont typeface="Arial"/>
              <a:buNone/>
            </a:pPr>
            <a:r>
              <a:rPr lang="en-US" sz="7200" b="1" i="0" u="sng" strike="noStrike" cap="none" dirty="0">
                <a:solidFill>
                  <a:schemeClr val="accent6">
                    <a:lumMod val="50000"/>
                  </a:schemeClr>
                </a:solidFill>
                <a:latin typeface="Agency FB" panose="020B0503020202020204" pitchFamily="34" charset="0"/>
                <a:sym typeface="Arial"/>
              </a:rPr>
              <a:t>Thank you</a:t>
            </a:r>
            <a:endParaRPr sz="7200" b="0" i="0" u="sng" strike="noStrike" cap="none" dirty="0">
              <a:solidFill>
                <a:schemeClr val="accent6">
                  <a:lumMod val="50000"/>
                </a:schemeClr>
              </a:solidFill>
              <a:latin typeface="Agency FB" panose="020B0503020202020204" pitchFamily="34" charset="0"/>
              <a:sym typeface="Arial"/>
            </a:endParaRPr>
          </a:p>
        </p:txBody>
      </p:sp>
      <p:pic>
        <p:nvPicPr>
          <p:cNvPr id="449" name="Google Shape;449;p15"/>
          <p:cNvPicPr preferRelativeResize="0"/>
          <p:nvPr/>
        </p:nvPicPr>
        <p:blipFill rotWithShape="1">
          <a:blip r:embed="rId3">
            <a:alphaModFix/>
          </a:blip>
          <a:srcRect/>
          <a:stretch/>
        </p:blipFill>
        <p:spPr>
          <a:xfrm>
            <a:off x="7771754" y="-82635"/>
            <a:ext cx="1187051" cy="41135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56E3-74BC-D17D-46F4-33FC7314745F}"/>
              </a:ext>
            </a:extLst>
          </p:cNvPr>
          <p:cNvSpPr>
            <a:spLocks noGrp="1"/>
          </p:cNvSpPr>
          <p:nvPr>
            <p:ph type="title" idx="4294967295"/>
          </p:nvPr>
        </p:nvSpPr>
        <p:spPr>
          <a:xfrm>
            <a:off x="0" y="960438"/>
            <a:ext cx="9144000" cy="638175"/>
          </a:xfrm>
          <a:prstGeom prst="rect">
            <a:avLst/>
          </a:prstGeom>
        </p:spPr>
        <p:txBody>
          <a:bodyPr>
            <a:normAutofit/>
          </a:bodyPr>
          <a:lstStyle/>
          <a:p>
            <a:r>
              <a:rPr lang="en-IN" sz="2400" b="1" u="sng" dirty="0">
                <a:solidFill>
                  <a:schemeClr val="accent2">
                    <a:lumMod val="75000"/>
                  </a:schemeClr>
                </a:solidFill>
                <a:latin typeface="HP Simplified Hans" panose="020B0500000000000000" pitchFamily="34" charset="-122"/>
                <a:ea typeface="HP Simplified Hans" panose="020B0500000000000000" pitchFamily="34" charset="-122"/>
              </a:rPr>
              <a:t>What we have done with the data?</a:t>
            </a:r>
          </a:p>
        </p:txBody>
      </p:sp>
      <p:sp>
        <p:nvSpPr>
          <p:cNvPr id="3" name="Text Placeholder 2">
            <a:extLst>
              <a:ext uri="{FF2B5EF4-FFF2-40B4-BE49-F238E27FC236}">
                <a16:creationId xmlns:a16="http://schemas.microsoft.com/office/drawing/2014/main" id="{4E74B8C3-EDE2-A10B-3E8E-A66C3F720B6D}"/>
              </a:ext>
            </a:extLst>
          </p:cNvPr>
          <p:cNvSpPr>
            <a:spLocks noGrp="1"/>
          </p:cNvSpPr>
          <p:nvPr>
            <p:ph type="body" idx="4294967295"/>
          </p:nvPr>
        </p:nvSpPr>
        <p:spPr>
          <a:xfrm>
            <a:off x="0" y="1695163"/>
            <a:ext cx="9020175" cy="5083462"/>
          </a:xfrm>
          <a:prstGeom prst="rect">
            <a:avLst/>
          </a:prstGeom>
        </p:spPr>
        <p:txBody>
          <a:bodyPr>
            <a:noAutofit/>
          </a:bodyPr>
          <a:lstStyle/>
          <a:p>
            <a:pPr rtl="0" fontAlgn="base">
              <a:spcBef>
                <a:spcPts val="0"/>
              </a:spcBef>
              <a:spcAft>
                <a:spcPts val="0"/>
              </a:spcAft>
              <a:buFont typeface="Arial" panose="020B0604020202020204" pitchFamily="34" charset="0"/>
              <a:buChar char="•"/>
            </a:pPr>
            <a:r>
              <a:rPr lang="en-IN" sz="1800" b="0" i="0" u="none" strike="noStrike" dirty="0">
                <a:solidFill>
                  <a:srgbClr val="3F3F3F"/>
                </a:solidFill>
                <a:effectLst/>
                <a:latin typeface="Bahnschrift" panose="020B0502040204020203" pitchFamily="34" charset="0"/>
              </a:rPr>
              <a:t> </a:t>
            </a:r>
            <a:r>
              <a:rPr lang="en-IN" sz="1800" b="0" i="0" u="none" strike="noStrike" dirty="0">
                <a:solidFill>
                  <a:srgbClr val="000000"/>
                </a:solidFill>
                <a:effectLst/>
                <a:latin typeface="Bahnschrift" panose="020B0502040204020203" pitchFamily="34" charset="0"/>
              </a:rPr>
              <a:t>Describing data</a:t>
            </a:r>
          </a:p>
          <a:p>
            <a:pPr marL="457200" marR="0" lvl="0" indent="-406400" algn="l" defTabSz="914400" rtl="0" eaLnBrk="1" fontAlgn="base" latinLnBrk="0" hangingPunct="1">
              <a:lnSpc>
                <a:spcPct val="90000"/>
              </a:lnSpc>
              <a:spcBef>
                <a:spcPts val="1300"/>
              </a:spcBef>
              <a:spcAft>
                <a:spcPts val="0"/>
              </a:spcAft>
              <a:buClr>
                <a:srgbClr val="000000"/>
              </a:buClr>
              <a:buSzPts val="2800"/>
              <a:buFont typeface="Arial" panose="020B0604020202020204" pitchFamily="34" charset="0"/>
              <a:buChar char="•"/>
              <a:tabLst/>
              <a:defRPr/>
            </a:pPr>
            <a:r>
              <a:rPr kumimoji="0" lang="en-IN" sz="1800" b="0" i="0" u="none" strike="noStrike" kern="0" cap="none" spc="0" normalizeH="0" baseline="0" noProof="0" dirty="0">
                <a:ln>
                  <a:noFill/>
                </a:ln>
                <a:solidFill>
                  <a:srgbClr val="000000"/>
                </a:solidFill>
                <a:effectLst/>
                <a:uLnTx/>
                <a:uFillTx/>
                <a:latin typeface="Bahnschrift" panose="020B0502040204020203" pitchFamily="34" charset="0"/>
                <a:ea typeface="Calibri"/>
                <a:cs typeface="Calibri"/>
                <a:sym typeface="Calibri"/>
              </a:rPr>
              <a:t> Renaming columns</a:t>
            </a:r>
            <a:endParaRPr lang="en-IN" sz="1800" b="0" i="0" u="none" strike="noStrike" dirty="0">
              <a:solidFill>
                <a:srgbClr val="3F3F3F"/>
              </a:solidFill>
              <a:effectLst/>
              <a:latin typeface="Bahnschrift" panose="020B0502040204020203" pitchFamily="34" charset="0"/>
            </a:endParaRP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Removing symbols &amp; convert objects into float datatypes</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Dealing with Missing values</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Dropping Unnecessary columns</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Duplicate values</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Correlation</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Outliers</a:t>
            </a:r>
          </a:p>
          <a:p>
            <a:pPr rtl="0" fontAlgn="base">
              <a:spcBef>
                <a:spcPts val="1300"/>
              </a:spcBef>
              <a:spcAft>
                <a:spcPts val="0"/>
              </a:spcAft>
              <a:buFont typeface="Arial" panose="020B0604020202020204" pitchFamily="34" charset="0"/>
              <a:buChar char="•"/>
            </a:pPr>
            <a:r>
              <a:rPr lang="en-IN" sz="1800" b="0" i="0" u="none" strike="noStrike" dirty="0">
                <a:solidFill>
                  <a:srgbClr val="000000"/>
                </a:solidFill>
                <a:effectLst/>
                <a:latin typeface="Bahnschrift" panose="020B0502040204020203" pitchFamily="34" charset="0"/>
              </a:rPr>
              <a:t> Visualizations</a:t>
            </a:r>
          </a:p>
          <a:p>
            <a:pPr marL="50800" indent="0" rtl="0" fontAlgn="base">
              <a:spcBef>
                <a:spcPts val="1300"/>
              </a:spcBef>
              <a:spcAft>
                <a:spcPts val="0"/>
              </a:spcAft>
              <a:buNone/>
            </a:pPr>
            <a:endParaRPr lang="en-IN" sz="1800" dirty="0">
              <a:latin typeface="Bahnschrift" panose="020B0502040204020203" pitchFamily="34" charset="0"/>
            </a:endParaRPr>
          </a:p>
        </p:txBody>
      </p:sp>
      <p:sp>
        <p:nvSpPr>
          <p:cNvPr id="7" name="TextBox 6">
            <a:extLst>
              <a:ext uri="{FF2B5EF4-FFF2-40B4-BE49-F238E27FC236}">
                <a16:creationId xmlns:a16="http://schemas.microsoft.com/office/drawing/2014/main" id="{6DD09FCF-9863-B123-E9B3-B4C2AEA4729F}"/>
              </a:ext>
            </a:extLst>
          </p:cNvPr>
          <p:cNvSpPr txBox="1"/>
          <p:nvPr/>
        </p:nvSpPr>
        <p:spPr>
          <a:xfrm>
            <a:off x="-1" y="279113"/>
            <a:ext cx="519416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chemeClr val="accent6">
                    <a:lumMod val="75000"/>
                  </a:schemeClr>
                </a:solidFill>
                <a:effectLst/>
                <a:uLnTx/>
                <a:uFillTx/>
                <a:latin typeface="Agency FB" panose="020B0503020202020204" pitchFamily="34" charset="0"/>
                <a:cs typeface="Arial"/>
                <a:sym typeface="Arial"/>
              </a:rPr>
              <a:t>Exploratory Daya Analysis (EDA)</a:t>
            </a:r>
          </a:p>
        </p:txBody>
      </p:sp>
    </p:spTree>
    <p:extLst>
      <p:ext uri="{BB962C8B-B14F-4D97-AF65-F5344CB8AC3E}">
        <p14:creationId xmlns:p14="http://schemas.microsoft.com/office/powerpoint/2010/main" val="3281360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56E3-74BC-D17D-46F4-33FC7314745F}"/>
              </a:ext>
            </a:extLst>
          </p:cNvPr>
          <p:cNvSpPr>
            <a:spLocks noGrp="1"/>
          </p:cNvSpPr>
          <p:nvPr>
            <p:ph type="title" idx="4294967295"/>
          </p:nvPr>
        </p:nvSpPr>
        <p:spPr>
          <a:xfrm>
            <a:off x="0" y="641350"/>
            <a:ext cx="9144000" cy="638175"/>
          </a:xfrm>
          <a:prstGeom prst="rect">
            <a:avLst/>
          </a:prstGeom>
        </p:spPr>
        <p:txBody>
          <a:bodyPr>
            <a:normAutofit/>
          </a:bodyPr>
          <a:lstStyle/>
          <a:p>
            <a:r>
              <a:rPr lang="en-IN" sz="2400" b="1" u="sng" dirty="0">
                <a:solidFill>
                  <a:schemeClr val="accent2">
                    <a:lumMod val="75000"/>
                  </a:schemeClr>
                </a:solidFill>
                <a:latin typeface="HP Simplified Hans" panose="020B0500000000000000" pitchFamily="34" charset="-122"/>
                <a:ea typeface="HP Simplified Hans" panose="020B0500000000000000" pitchFamily="34" charset="-122"/>
              </a:rPr>
              <a:t>Dealing with NULL Values:</a:t>
            </a:r>
          </a:p>
        </p:txBody>
      </p:sp>
      <p:sp>
        <p:nvSpPr>
          <p:cNvPr id="7" name="TextBox 6">
            <a:extLst>
              <a:ext uri="{FF2B5EF4-FFF2-40B4-BE49-F238E27FC236}">
                <a16:creationId xmlns:a16="http://schemas.microsoft.com/office/drawing/2014/main" id="{6DD09FCF-9863-B123-E9B3-B4C2AEA4729F}"/>
              </a:ext>
            </a:extLst>
          </p:cNvPr>
          <p:cNvSpPr txBox="1"/>
          <p:nvPr/>
        </p:nvSpPr>
        <p:spPr>
          <a:xfrm>
            <a:off x="-2" y="56575"/>
            <a:ext cx="519416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200" b="1" i="0" u="sng" strike="noStrike" kern="0" cap="none" spc="0" normalizeH="0" baseline="0" noProof="0" dirty="0">
                <a:ln>
                  <a:noFill/>
                </a:ln>
                <a:solidFill>
                  <a:schemeClr val="accent6">
                    <a:lumMod val="75000"/>
                  </a:schemeClr>
                </a:solidFill>
                <a:effectLst/>
                <a:uLnTx/>
                <a:uFillTx/>
                <a:latin typeface="Agency FB" panose="020B0503020202020204" pitchFamily="34" charset="0"/>
                <a:cs typeface="Arial"/>
                <a:sym typeface="Arial"/>
              </a:rPr>
              <a:t>Exploratory Daya Analysis (EDA)</a:t>
            </a:r>
          </a:p>
        </p:txBody>
      </p:sp>
      <p:sp>
        <p:nvSpPr>
          <p:cNvPr id="4" name="TextBox 3">
            <a:extLst>
              <a:ext uri="{FF2B5EF4-FFF2-40B4-BE49-F238E27FC236}">
                <a16:creationId xmlns:a16="http://schemas.microsoft.com/office/drawing/2014/main" id="{8A59AD6E-251F-55BD-5735-A5DDDC6EBF4A}"/>
              </a:ext>
            </a:extLst>
          </p:cNvPr>
          <p:cNvSpPr txBox="1"/>
          <p:nvPr/>
        </p:nvSpPr>
        <p:spPr>
          <a:xfrm>
            <a:off x="0" y="1226125"/>
            <a:ext cx="9144000" cy="577081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IN" sz="1800" dirty="0">
                <a:latin typeface="Bahnschrift" panose="020B0502040204020203" pitchFamily="34" charset="0"/>
              </a:rPr>
              <a:t>We observed that there are so many NULL values in every feature of the dataset.</a:t>
            </a:r>
          </a:p>
          <a:p>
            <a:pPr marL="285750" indent="-285750">
              <a:lnSpc>
                <a:spcPct val="150000"/>
              </a:lnSpc>
              <a:buFont typeface="Arial" panose="020B0604020202020204" pitchFamily="34" charset="0"/>
              <a:buChar char="•"/>
            </a:pPr>
            <a:r>
              <a:rPr lang="en-IN" sz="1800" dirty="0">
                <a:latin typeface="Bahnschrift" panose="020B0502040204020203" pitchFamily="34" charset="0"/>
              </a:rPr>
              <a:t>Before dealing with NULL values, We dropped some unnecessary columns and renamed some columns for our use.</a:t>
            </a:r>
          </a:p>
          <a:p>
            <a:pPr marL="285750" indent="-285750">
              <a:lnSpc>
                <a:spcPct val="150000"/>
              </a:lnSpc>
              <a:buFont typeface="Arial" panose="020B0604020202020204" pitchFamily="34" charset="0"/>
              <a:buChar char="•"/>
            </a:pPr>
            <a:r>
              <a:rPr lang="en-IN" sz="1800" dirty="0">
                <a:latin typeface="Bahnschrift" panose="020B0502040204020203" pitchFamily="34" charset="0"/>
              </a:rPr>
              <a:t>To deal with these NULL values we proceeded with the </a:t>
            </a:r>
            <a:r>
              <a:rPr lang="en-IN" sz="1800" b="1" dirty="0">
                <a:latin typeface="Bahnschrift" panose="020B0502040204020203" pitchFamily="34" charset="0"/>
              </a:rPr>
              <a:t>KNN Imputer </a:t>
            </a:r>
            <a:r>
              <a:rPr lang="en-IN" sz="1800" dirty="0">
                <a:latin typeface="Bahnschrift" panose="020B0502040204020203" pitchFamily="34" charset="0"/>
              </a:rPr>
              <a:t>module.</a:t>
            </a:r>
          </a:p>
          <a:p>
            <a:pPr marL="285750" indent="-285750">
              <a:lnSpc>
                <a:spcPct val="150000"/>
              </a:lnSpc>
              <a:buFont typeface="Arial" panose="020B0604020202020204" pitchFamily="34" charset="0"/>
              <a:buChar char="•"/>
            </a:pPr>
            <a:r>
              <a:rPr lang="en-IN" sz="1800" dirty="0">
                <a:latin typeface="Bahnschrift" panose="020B0502040204020203" pitchFamily="34" charset="0"/>
              </a:rPr>
              <a:t>Before Imputing the NULL values with the KNN Imputer, we need to normalize the data.</a:t>
            </a:r>
          </a:p>
          <a:p>
            <a:pPr marL="285750" indent="-285750">
              <a:lnSpc>
                <a:spcPct val="150000"/>
              </a:lnSpc>
              <a:buFont typeface="Arial" panose="020B0604020202020204" pitchFamily="34" charset="0"/>
              <a:buChar char="•"/>
            </a:pPr>
            <a:r>
              <a:rPr lang="en-IN" sz="1800" dirty="0">
                <a:latin typeface="Bahnschrift" panose="020B0502040204020203" pitchFamily="34" charset="0"/>
              </a:rPr>
              <a:t>KNN Imputer uses K-Nearest Neighbour Algorithm to impute the NULL values.</a:t>
            </a:r>
          </a:p>
          <a:p>
            <a:pPr marL="285750" indent="-285750">
              <a:lnSpc>
                <a:spcPct val="150000"/>
              </a:lnSpc>
              <a:buFont typeface="Arial" panose="020B0604020202020204" pitchFamily="34" charset="0"/>
              <a:buChar char="•"/>
            </a:pPr>
            <a:r>
              <a:rPr lang="en-IN" sz="1800" dirty="0">
                <a:latin typeface="Bahnschrift" panose="020B0502040204020203" pitchFamily="34" charset="0"/>
              </a:rPr>
              <a:t>After completing the imputation, we observed that there are 208 unique Country names and each name is repeated 13 times.</a:t>
            </a:r>
          </a:p>
          <a:p>
            <a:pPr marL="285750" indent="-285750">
              <a:lnSpc>
                <a:spcPct val="150000"/>
              </a:lnSpc>
              <a:buFont typeface="Arial" panose="020B0604020202020204" pitchFamily="34" charset="0"/>
              <a:buChar char="•"/>
            </a:pPr>
            <a:r>
              <a:rPr lang="en-IN" sz="1800" dirty="0">
                <a:latin typeface="Bahnschrift" panose="020B0502040204020203" pitchFamily="34" charset="0"/>
              </a:rPr>
              <a:t> This indicates that this dataset contains data in a span of 13 years.</a:t>
            </a:r>
          </a:p>
          <a:p>
            <a:pPr marL="285750" indent="-285750">
              <a:lnSpc>
                <a:spcPct val="150000"/>
              </a:lnSpc>
              <a:buFont typeface="Arial" panose="020B0604020202020204" pitchFamily="34" charset="0"/>
              <a:buChar char="•"/>
            </a:pPr>
            <a:r>
              <a:rPr lang="en-IN" sz="1800" dirty="0">
                <a:latin typeface="Bahnschrift" panose="020B0502040204020203" pitchFamily="34" charset="0"/>
              </a:rPr>
              <a:t>So we used </a:t>
            </a:r>
            <a:r>
              <a:rPr lang="en-IN" sz="1800" b="1" i="1" dirty="0">
                <a:latin typeface="Bahnschrift" panose="020B0502040204020203" pitchFamily="34" charset="0"/>
              </a:rPr>
              <a:t>‘groupby’ </a:t>
            </a:r>
            <a:r>
              <a:rPr lang="en-IN" sz="1800" dirty="0">
                <a:latin typeface="Bahnschrift" panose="020B0502040204020203" pitchFamily="34" charset="0"/>
              </a:rPr>
              <a:t>method to group the data by Country name.</a:t>
            </a:r>
          </a:p>
          <a:p>
            <a:pPr marL="285750" indent="-285750">
              <a:lnSpc>
                <a:spcPct val="150000"/>
              </a:lnSpc>
              <a:buFont typeface="Arial" panose="020B0604020202020204" pitchFamily="34" charset="0"/>
              <a:buChar char="•"/>
            </a:pPr>
            <a:r>
              <a:rPr lang="en-IN" sz="1800" dirty="0">
                <a:latin typeface="Bahnschrift" panose="020B0502040204020203" pitchFamily="34" charset="0"/>
              </a:rPr>
              <a:t>This newly grouped dataset </a:t>
            </a:r>
            <a:r>
              <a:rPr lang="en-IN" sz="1800" i="1" dirty="0">
                <a:latin typeface="Bahnschrift" panose="020B0502040204020203" pitchFamily="34" charset="0"/>
              </a:rPr>
              <a:t>‘final_df’</a:t>
            </a:r>
            <a:r>
              <a:rPr lang="en-IN" sz="1800" dirty="0">
                <a:latin typeface="Bahnschrift" panose="020B0502040204020203" pitchFamily="34" charset="0"/>
              </a:rPr>
              <a:t> contains 208 entries with 23 features along with the Country name.</a:t>
            </a:r>
          </a:p>
          <a:p>
            <a:endParaRPr lang="en-IN" sz="1800" dirty="0">
              <a:latin typeface="Bahnschrift" panose="020B0502040204020203" pitchFamily="34" charset="0"/>
            </a:endParaRPr>
          </a:p>
        </p:txBody>
      </p:sp>
    </p:spTree>
    <p:extLst>
      <p:ext uri="{BB962C8B-B14F-4D97-AF65-F5344CB8AC3E}">
        <p14:creationId xmlns:p14="http://schemas.microsoft.com/office/powerpoint/2010/main" val="370981723"/>
      </p:ext>
    </p:extLst>
  </p:cSld>
  <p:clrMapOvr>
    <a:masterClrMapping/>
  </p:clrMapOvr>
</p:sld>
</file>

<file path=ppt/theme/theme1.xml><?xml version="1.0" encoding="utf-8"?>
<a:theme xmlns:a="http://schemas.openxmlformats.org/drawingml/2006/main" name="Perception">
  <a:themeElements>
    <a:clrScheme name="Perception">
      <a:dk1>
        <a:srgbClr val="000000"/>
      </a:dk1>
      <a:lt1>
        <a:srgbClr val="FFFFFF"/>
      </a:lt1>
      <a:dk2>
        <a:srgbClr val="333333"/>
      </a:dk2>
      <a:lt2>
        <a:srgbClr val="BBC0AC"/>
      </a:lt2>
      <a:accent1>
        <a:srgbClr val="A2C816"/>
      </a:accent1>
      <a:accent2>
        <a:srgbClr val="E07602"/>
      </a:accent2>
      <a:accent3>
        <a:srgbClr val="E4C402"/>
      </a:accent3>
      <a:accent4>
        <a:srgbClr val="7DC1EF"/>
      </a:accent4>
      <a:accent5>
        <a:srgbClr val="21449B"/>
      </a:accent5>
      <a:accent6>
        <a:srgbClr val="A2B170"/>
      </a:accent6>
      <a:hlink>
        <a:srgbClr val="8DA440"/>
      </a:hlink>
      <a:folHlink>
        <a:srgbClr val="4C4F3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1305</TotalTime>
  <Words>3655</Words>
  <Application>Microsoft Office PowerPoint</Application>
  <PresentationFormat>On-screen Show (4:3)</PresentationFormat>
  <Paragraphs>327</Paragraphs>
  <Slides>72</Slides>
  <Notes>70</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72</vt:i4>
      </vt:variant>
    </vt:vector>
  </HeadingPairs>
  <TitlesOfParts>
    <vt:vector size="87" baseType="lpstr">
      <vt:lpstr>Arial</vt:lpstr>
      <vt:lpstr>Arial Black</vt:lpstr>
      <vt:lpstr>Noto Sans Symbols</vt:lpstr>
      <vt:lpstr>HP Simplified Hans</vt:lpstr>
      <vt:lpstr>HP Simplified Jpan</vt:lpstr>
      <vt:lpstr>Calibri</vt:lpstr>
      <vt:lpstr>Bernard MT Condensed</vt:lpstr>
      <vt:lpstr>Söhne</vt:lpstr>
      <vt:lpstr>Eras Bold ITC</vt:lpstr>
      <vt:lpstr>Bahnschrift</vt:lpstr>
      <vt:lpstr>Century Gothic</vt:lpstr>
      <vt:lpstr>HP Simplified</vt:lpstr>
      <vt:lpstr>Agency FB</vt:lpstr>
      <vt:lpstr>Perception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we have done with the data?</vt:lpstr>
      <vt:lpstr>Dealing with NULL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Gonala, Shirish</dc:creator>
  <cp:lastModifiedBy>Mohammed Nihaz</cp:lastModifiedBy>
  <cp:revision>23</cp:revision>
  <dcterms:created xsi:type="dcterms:W3CDTF">2012-08-17T07:00:49Z</dcterms:created>
  <dcterms:modified xsi:type="dcterms:W3CDTF">2023-05-11T15:29:22Z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1983786</vt:lpwstr>
  </property>
  <property fmtid="{D5CDD505-2E9C-101B-9397-08002B2CF9AE}" pid="3" name="NXPowerLiteSettings">
    <vt:lpwstr>C7000400038000</vt:lpwstr>
  </property>
  <property fmtid="{D5CDD505-2E9C-101B-9397-08002B2CF9AE}" pid="4" name="NXPowerLiteVersion">
    <vt:lpwstr>D7.1.2</vt:lpwstr>
  </property>
</Properties>
</file>